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4" r:id="rId5"/>
    <p:sldId id="270" r:id="rId7"/>
    <p:sldId id="256" r:id="rId8"/>
    <p:sldId id="318" r:id="rId9"/>
    <p:sldId id="327" r:id="rId10"/>
    <p:sldId id="320" r:id="rId11"/>
    <p:sldId id="309" r:id="rId12"/>
    <p:sldId id="325" r:id="rId13"/>
    <p:sldId id="261" r:id="rId14"/>
    <p:sldId id="314" r:id="rId15"/>
    <p:sldId id="330" r:id="rId16"/>
    <p:sldId id="326" r:id="rId17"/>
    <p:sldId id="334" r:id="rId18"/>
    <p:sldId id="335" r:id="rId19"/>
    <p:sldId id="336" r:id="rId20"/>
    <p:sldId id="337" r:id="rId21"/>
    <p:sldId id="338" r:id="rId22"/>
    <p:sldId id="331" r:id="rId23"/>
    <p:sldId id="332" r:id="rId24"/>
    <p:sldId id="311" r:id="rId25"/>
    <p:sldId id="342" r:id="rId26"/>
    <p:sldId id="341" r:id="rId27"/>
    <p:sldId id="275" r:id="rId28"/>
    <p:sldId id="323" r:id="rId29"/>
    <p:sldId id="322" r:id="rId30"/>
    <p:sldId id="273" r:id="rId31"/>
  </p:sldIdLst>
  <p:sldSz cx="12192000" cy="6858000"/>
  <p:notesSz cx="6858000" cy="9144000"/>
  <p:custDataLst>
    <p:tags r:id="rId35"/>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4320" userDrawn="1">
          <p15:clr>
            <a:srgbClr val="A4A3A4"/>
          </p15:clr>
        </p15:guide>
        <p15:guide id="3" orient="horz" pos="3388" userDrawn="1">
          <p15:clr>
            <a:srgbClr val="A4A3A4"/>
          </p15:clr>
        </p15:guide>
        <p15:guide id="4" orient="horz" pos="2675" userDrawn="1">
          <p15:clr>
            <a:srgbClr val="A4A3A4"/>
          </p15:clr>
        </p15:guide>
        <p15:guide id="5" orient="horz" pos="1873" userDrawn="1">
          <p15:clr>
            <a:srgbClr val="A4A3A4"/>
          </p15:clr>
        </p15:guide>
        <p15:guide id="6" pos="2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2E75B6"/>
    <a:srgbClr val="767171"/>
    <a:srgbClr val="C0BDBD"/>
    <a:srgbClr val="8E8A8A"/>
    <a:srgbClr val="F6F6F7"/>
    <a:srgbClr val="0072A9"/>
    <a:srgbClr val="044875"/>
    <a:srgbClr val="1F4E79"/>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94660"/>
  </p:normalViewPr>
  <p:slideViewPr>
    <p:cSldViewPr snapToGrid="0" showGuides="1">
      <p:cViewPr varScale="1">
        <p:scale>
          <a:sx n="93" d="100"/>
          <a:sy n="93" d="100"/>
        </p:scale>
        <p:origin x="524" y="76"/>
      </p:cViewPr>
      <p:guideLst>
        <p:guide orient="horz" pos="160"/>
        <p:guide orient="horz" pos="4320"/>
        <p:guide orient="horz" pos="3388"/>
        <p:guide orient="horz" pos="2675"/>
        <p:guide orient="horz" pos="1873"/>
        <p:guide pos="27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gs" Target="tags/tag44.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接下来我将讲解本研究总思路。在数据预处理方面我们利用 大模型</a:t>
            </a:r>
            <a:r>
              <a:rPr lang="en-US" altLang="zh-CN" dirty="0"/>
              <a:t>-ChatGPT </a:t>
            </a:r>
            <a:r>
              <a:rPr lang="zh-CN" altLang="en-US" dirty="0"/>
              <a:t>进行词性标注和数据增强，丰富了训练数据集，提高模型的泛化能力，我们还对</a:t>
            </a:r>
            <a:r>
              <a:rPr lang="en-US" altLang="zh-CN" dirty="0" err="1"/>
              <a:t>chatgpt</a:t>
            </a:r>
            <a:r>
              <a:rPr lang="zh-CN" altLang="en-US" dirty="0"/>
              <a:t>能力进行测评。</a:t>
            </a:r>
            <a:endParaRPr lang="zh-CN" altLang="en-US" dirty="0"/>
          </a:p>
          <a:p>
            <a:r>
              <a:rPr lang="zh-CN" altLang="en-US" dirty="0"/>
              <a:t>在模型构建方面，采用了将 卷积神经网络与双向门控循环单递归神经网络相结合的方法构建模型，并在嵌入层中使用 </a:t>
            </a:r>
            <a:r>
              <a:rPr lang="en-US" altLang="zh-CN" dirty="0"/>
              <a:t>FGM </a:t>
            </a:r>
            <a:r>
              <a:rPr lang="zh-CN" altLang="en-US" dirty="0"/>
              <a:t>对抗学习的方法</a:t>
            </a:r>
            <a:endParaRPr lang="zh-CN" altLang="en-US" dirty="0"/>
          </a:p>
          <a:p>
            <a:r>
              <a:rPr lang="zh-CN" altLang="en-US" dirty="0"/>
              <a:t>实验结果表明，该方法有效提高了跨领域情感分类的准确率</a:t>
            </a:r>
            <a:endParaRPr lang="zh-CN" altLang="en-US" dirty="0"/>
          </a:p>
          <a:p>
            <a:r>
              <a:rPr lang="zh-CN" altLang="en-US" dirty="0"/>
              <a:t>该研究丰富了跨领域情感分析的研究视角，利用了大模型的数据增强能力，有望推动社会媒体层面主观性情感挖掘。</a:t>
            </a:r>
            <a:endParaRPr lang="zh-CN" altLang="en-US" dirty="0"/>
          </a:p>
          <a:p>
            <a:r>
              <a:rPr lang="zh-CN" altLang="en-US" dirty="0"/>
              <a:t>在未来的研究中，我们将进一步扩充实验样本，加入中性样本，在更大的数据集下验证本文提出的方法。此外，我们也将尝试进行更细粒度的方面级跨领域情感分析，以进一步提升研究的深度和广度。</a:t>
            </a:r>
            <a:endParaRPr lang="zh-CN" altLang="en-US" dirty="0"/>
          </a:p>
          <a:p>
            <a:r>
              <a:rPr lang="zh-CN" altLang="en-US"/>
              <a:t>这是我们队的全部内容，感谢大家的观看与聆听</a:t>
            </a:r>
            <a:endParaRPr lang="zh-CN" altLang="en-US"/>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该研究丰富了跨领域情感分析的研究视角，利用了大模型的数据增强能力，有望推动社会媒体层面主观性情感挖掘。</a:t>
            </a:r>
            <a:endParaRPr lang="en-US" altLang="zh-CN" dirty="0"/>
          </a:p>
          <a:p>
            <a:r>
              <a:rPr lang="zh-CN" altLang="en-US" dirty="0"/>
              <a:t>在未来的研究中，我们将进一步扩充实验样本，加入中性样本，在更大的数据集下验证本文提出的方法。此外，我们也将尝试进行更细粒度的方面级跨领域情感分析，以进一步提升研究的深度和广度。</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3" Type="http://schemas.openxmlformats.org/officeDocument/2006/relationships/notesSlide" Target="../notesSlides/notesSlide12.xml"/><Relationship Id="rId12" Type="http://schemas.openxmlformats.org/officeDocument/2006/relationships/slideLayout" Target="../slideLayouts/slideLayout7.xml"/><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30.png"/><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4" Type="http://schemas.openxmlformats.org/officeDocument/2006/relationships/notesSlide" Target="../notesSlides/notesSlide19.xml"/><Relationship Id="rId13" Type="http://schemas.openxmlformats.org/officeDocument/2006/relationships/slideLayout" Target="../slideLayouts/slideLayout7.xml"/><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2" Type="http://schemas.openxmlformats.org/officeDocument/2006/relationships/notesSlide" Target="../notesSlides/notesSlide2.xml"/><Relationship Id="rId31" Type="http://schemas.openxmlformats.org/officeDocument/2006/relationships/slideLayout" Target="../slideLayouts/slideLayout7.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9.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4" Type="http://schemas.openxmlformats.org/officeDocument/2006/relationships/notesSlide" Target="../notesSlides/notesSlide5.xml"/><Relationship Id="rId13" Type="http://schemas.openxmlformats.org/officeDocument/2006/relationships/slideLayout" Target="../slideLayouts/slideLayout29.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9.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474787" y="2558002"/>
            <a:ext cx="9242425" cy="1445260"/>
          </a:xfrm>
          <a:prstGeom prst="rect">
            <a:avLst/>
          </a:prstGeom>
          <a:noFill/>
        </p:spPr>
        <p:txBody>
          <a:bodyPr wrap="square">
            <a:spAutoFit/>
          </a:bodyPr>
          <a:lstStyle/>
          <a:p>
            <a:pPr algn="ctr" eaLnBrk="1" fontAlgn="auto" hangingPunct="1">
              <a:spcBef>
                <a:spcPts val="0"/>
              </a:spcBef>
              <a:spcAft>
                <a:spcPts val="0"/>
              </a:spcAft>
              <a:defRPr/>
            </a:pPr>
            <a:r>
              <a:rPr lang="zh-CN" altLang="en-US" sz="4400" b="1" spc="300" dirty="0">
                <a:solidFill>
                  <a:srgbClr val="044875"/>
                </a:solidFill>
                <a:latin typeface="黑体" panose="02010609060101010101" pitchFamily="49" charset="-122"/>
                <a:ea typeface="黑体" panose="02010609060101010101" pitchFamily="49" charset="-122"/>
              </a:rPr>
              <a:t>基于</a:t>
            </a:r>
            <a:r>
              <a:rPr lang="en-US" altLang="zh-CN" sz="4400" b="1" spc="300" dirty="0">
                <a:solidFill>
                  <a:srgbClr val="044875"/>
                </a:solidFill>
                <a:latin typeface="黑体" panose="02010609060101010101" pitchFamily="49" charset="-122"/>
                <a:ea typeface="黑体" panose="02010609060101010101" pitchFamily="49" charset="-122"/>
              </a:rPr>
              <a:t>LLM-DAD</a:t>
            </a:r>
            <a:r>
              <a:rPr lang="zh-CN" altLang="en-US" sz="4400" b="1" spc="300" dirty="0">
                <a:solidFill>
                  <a:srgbClr val="044875"/>
                </a:solidFill>
                <a:latin typeface="黑体" panose="02010609060101010101" pitchFamily="49" charset="-122"/>
                <a:ea typeface="黑体" panose="02010609060101010101" pitchFamily="49" charset="-122"/>
              </a:rPr>
              <a:t>数据增强的作文自动评分模型研究</a:t>
            </a:r>
            <a:endParaRPr lang="zh-CN" altLang="en-US" sz="4400" b="1" spc="300" dirty="0">
              <a:solidFill>
                <a:srgbClr val="044875"/>
              </a:solidFill>
              <a:latin typeface="黑体" panose="02010609060101010101" pitchFamily="49" charset="-122"/>
              <a:ea typeface="黑体" panose="02010609060101010101" pitchFamily="49" charset="-122"/>
            </a:endParaRPr>
          </a:p>
        </p:txBody>
      </p:sp>
      <p:grpSp>
        <p:nvGrpSpPr>
          <p:cNvPr id="59" name="组合 58"/>
          <p:cNvGrpSpPr/>
          <p:nvPr/>
        </p:nvGrpSpPr>
        <p:grpSpPr bwMode="auto">
          <a:xfrm>
            <a:off x="4154488" y="4002723"/>
            <a:ext cx="3846512" cy="361950"/>
            <a:chOff x="4154888" y="3453573"/>
            <a:chExt cx="3846874" cy="361046"/>
          </a:xfrm>
        </p:grpSpPr>
        <p:cxnSp>
          <p:nvCxnSpPr>
            <p:cNvPr id="21" name="直接连接符 20"/>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sp>
        <p:nvSpPr>
          <p:cNvPr id="22" name="文本框 21"/>
          <p:cNvSpPr txBox="1">
            <a:spLocks noChangeArrowheads="1"/>
          </p:cNvSpPr>
          <p:nvPr/>
        </p:nvSpPr>
        <p:spPr bwMode="auto">
          <a:xfrm>
            <a:off x="1851751" y="4833763"/>
            <a:ext cx="5688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rgbClr val="044875"/>
                </a:solidFill>
                <a:latin typeface="黑体" panose="02010609060101010101" pitchFamily="49" charset="-122"/>
                <a:ea typeface="黑体" panose="02010609060101010101" pitchFamily="49" charset="-122"/>
              </a:rPr>
              <a:t>答辩人：王文朗</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9" name="矩形 8"/>
          <p:cNvSpPr/>
          <p:nvPr/>
        </p:nvSpPr>
        <p:spPr>
          <a:xfrm>
            <a:off x="1317625" y="2160905"/>
            <a:ext cx="9439275" cy="3288665"/>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nvGrpSpPr>
          <p:cNvPr id="43" name="组合 42"/>
          <p:cNvGrpSpPr/>
          <p:nvPr/>
        </p:nvGrpSpPr>
        <p:grpSpPr bwMode="auto">
          <a:xfrm>
            <a:off x="11015353" y="5357316"/>
            <a:ext cx="1109663" cy="1130300"/>
            <a:chOff x="2666985" y="682103"/>
            <a:chExt cx="1109138" cy="1131217"/>
          </a:xfrm>
        </p:grpSpPr>
        <p:sp>
          <p:nvSpPr>
            <p:cNvPr id="40" name="矩形 39"/>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 name="矩形 40"/>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2" name="矩形 41"/>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grpSp>
        <p:nvGrpSpPr>
          <p:cNvPr id="44" name="组合 43"/>
          <p:cNvGrpSpPr/>
          <p:nvPr/>
        </p:nvGrpSpPr>
        <p:grpSpPr bwMode="auto">
          <a:xfrm>
            <a:off x="-4089" y="348755"/>
            <a:ext cx="1109662" cy="1131887"/>
            <a:chOff x="2666985" y="682103"/>
            <a:chExt cx="1109138" cy="1131217"/>
          </a:xfrm>
        </p:grpSpPr>
        <p:sp>
          <p:nvSpPr>
            <p:cNvPr id="45" name="矩形 44"/>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6" name="矩形 45"/>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7" name="矩形 46"/>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sp>
        <p:nvSpPr>
          <p:cNvPr id="49" name="矩形 48"/>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54" name="矩形 53"/>
          <p:cNvSpPr/>
          <p:nvPr/>
        </p:nvSpPr>
        <p:spPr>
          <a:xfrm>
            <a:off x="0" y="6523038"/>
            <a:ext cx="121920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2" name="文本框 1"/>
          <p:cNvSpPr txBox="1">
            <a:spLocks noChangeArrowheads="1"/>
          </p:cNvSpPr>
          <p:nvPr/>
        </p:nvSpPr>
        <p:spPr bwMode="auto">
          <a:xfrm>
            <a:off x="7377905" y="4834349"/>
            <a:ext cx="31117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时间：</a:t>
            </a:r>
            <a:r>
              <a:rPr kumimoji="0" lang="en-US" altLang="zh-CN"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2025.04.12</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40035" y="6609715"/>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研究框架</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5305425" y="5727700"/>
            <a:ext cx="1811655" cy="643890"/>
          </a:xfrm>
          <a:prstGeom prst="rect">
            <a:avLst/>
          </a:prstGeom>
          <a:solidFill>
            <a:schemeClr val="accent6">
              <a:lumMod val="20000"/>
              <a:lumOff val="80000"/>
            </a:schemeClr>
          </a:solidFill>
          <a:ln>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noProof="0" dirty="0">
                <a:ln>
                  <a:noFill/>
                </a:ln>
                <a:solidFill>
                  <a:srgbClr val="044875"/>
                </a:solidFill>
                <a:effectLst/>
                <a:uLnTx/>
                <a:uFillTx/>
                <a:latin typeface="黑体" panose="02010609060101010101" pitchFamily="49" charset="-122"/>
                <a:ea typeface="黑体" panose="02010609060101010101" pitchFamily="49" charset="-122"/>
                <a:sym typeface="+mn-ea"/>
              </a:rPr>
              <a:t>LLM-DAD</a:t>
            </a:r>
            <a:r>
              <a:rPr lang="zh-CN" altLang="en-US" noProof="0" dirty="0">
                <a:ln>
                  <a:noFill/>
                </a:ln>
                <a:solidFill>
                  <a:srgbClr val="044875"/>
                </a:solidFill>
                <a:effectLst/>
                <a:uLnTx/>
                <a:uFillTx/>
                <a:latin typeface="黑体" panose="02010609060101010101" pitchFamily="49" charset="-122"/>
                <a:ea typeface="黑体" panose="02010609060101010101" pitchFamily="49" charset="-122"/>
                <a:sym typeface="+mn-ea"/>
              </a:rPr>
              <a:t>框架</a:t>
            </a:r>
            <a:endParaRPr lang="zh-CN" altLang="en-US"/>
          </a:p>
        </p:txBody>
      </p:sp>
      <p:pic>
        <p:nvPicPr>
          <p:cNvPr id="710804968" name="图片 1" descr="C:\Users\25314\Desktop\无标题.png无标题"/>
          <p:cNvPicPr>
            <a:picLocks noChangeAspect="1" noChangeArrowheads="1"/>
          </p:cNvPicPr>
          <p:nvPr/>
        </p:nvPicPr>
        <p:blipFill>
          <a:blip r:embed="rId2"/>
          <a:srcRect/>
          <a:stretch>
            <a:fillRect/>
          </a:stretch>
        </p:blipFill>
        <p:spPr>
          <a:xfrm>
            <a:off x="1445895" y="1757045"/>
            <a:ext cx="9530715" cy="3733165"/>
          </a:xfrm>
          <a:prstGeom prst="rect">
            <a:avLst/>
          </a:prstGeom>
          <a:noFill/>
          <a:ln>
            <a:noFill/>
          </a:ln>
        </p:spPr>
      </p:pic>
    </p:spTree>
  </p:cSld>
  <p:clrMapOvr>
    <a:masterClrMapping/>
  </p:clrMapOvr>
  <p:transition spd="slow" advTm="200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39400" y="6609715"/>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数据集</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文本框 2"/>
          <p:cNvSpPr txBox="1"/>
          <p:nvPr/>
        </p:nvSpPr>
        <p:spPr>
          <a:xfrm>
            <a:off x="364490" y="1757045"/>
            <a:ext cx="11060430" cy="4359275"/>
          </a:xfrm>
          <a:prstGeom prst="rect">
            <a:avLst/>
          </a:prstGeom>
        </p:spPr>
        <p:txBody>
          <a:bodyPr wrap="square">
            <a:spAutoFit/>
          </a:bodyPr>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本研究采用</a:t>
            </a:r>
            <a:r>
              <a:rPr lang="en-US" altLang="zh-CN" sz="1600">
                <a:latin typeface="Times New Roman" panose="02020603050405020304"/>
                <a:ea typeface="Times New Roman" panose="02020603050405020304"/>
              </a:rPr>
              <a:t>Kaggle</a:t>
            </a:r>
            <a:r>
              <a:rPr lang="zh-CN" altLang="en-US" sz="1600">
                <a:latin typeface="宋体" panose="02010600030101010101" pitchFamily="2" charset="-122"/>
                <a:ea typeface="宋体" panose="02010600030101010101" pitchFamily="2" charset="-122"/>
              </a:rPr>
              <a:t>平台发布的</a:t>
            </a:r>
            <a:r>
              <a:rPr lang="en-US" altLang="zh-CN" sz="1600">
                <a:latin typeface="Times New Roman" panose="02020603050405020304"/>
                <a:ea typeface="Times New Roman" panose="02020603050405020304"/>
              </a:rPr>
              <a:t>ELLIPSE</a:t>
            </a: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Corpus</a:t>
            </a:r>
            <a:r>
              <a:rPr lang="zh-CN" altLang="en-US" sz="1600">
                <a:latin typeface="宋体" panose="02010600030101010101" pitchFamily="2" charset="-122"/>
                <a:ea typeface="宋体" panose="02010600030101010101" pitchFamily="2" charset="-122"/>
              </a:rPr>
              <a:t>数据集作为基准数据源，其选取依据主要因为：</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其包含多维度的语言特征标注，如作文分数涵盖语法，主题一致性等不同角度的细分；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2</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其拥有完整的评估体系，提供详尽的</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分量表评分标准；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algn="just" defTabSz="266700">
              <a:lnSpc>
                <a:spcPct val="150000"/>
              </a:lnSpc>
              <a:spcAft>
                <a:spcPts val="800"/>
              </a:spcAft>
            </a:pP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3</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其涵盖超过</a:t>
            </a:r>
            <a:r>
              <a:rPr lang="en-US" altLang="zh-CN" sz="1600">
                <a:latin typeface="Times New Roman" panose="02020603050405020304"/>
                <a:ea typeface="Times New Roman" panose="02020603050405020304"/>
              </a:rPr>
              <a:t>2000</a:t>
            </a:r>
            <a:r>
              <a:rPr lang="zh-CN" altLang="en-US" sz="1600">
                <a:latin typeface="宋体" panose="02010600030101010101" pitchFamily="2" charset="-122"/>
                <a:ea typeface="宋体" panose="02010600030101010101" pitchFamily="2" charset="-122"/>
              </a:rPr>
              <a:t>条经过专业评分的英语学习者写作样本。</a:t>
            </a:r>
            <a:endParaRPr lang="zh-CN" altLang="en-US" sz="1600">
              <a:latin typeface="宋体" panose="02010600030101010101" pitchFamily="2" charset="-122"/>
              <a:ea typeface="宋体" panose="02010600030101010101" pitchFamily="2" charset="-122"/>
            </a:endParaRPr>
          </a:p>
          <a:p>
            <a:pPr algn="just" defTabSz="266700">
              <a:lnSpc>
                <a:spcPct val="150000"/>
              </a:lnSpc>
              <a:spcAft>
                <a:spcPts val="800"/>
              </a:spcAft>
            </a:pPr>
            <a:endParaRPr lang="zh-CN" altLang="en-US" sz="1600">
              <a:latin typeface="宋体" panose="02010600030101010101" pitchFamily="2" charset="-122"/>
              <a:ea typeface="宋体" panose="02010600030101010101" pitchFamily="2" charset="-122"/>
            </a:endParaRPr>
          </a:p>
          <a:p>
            <a:pPr algn="just" defTabSz="266700">
              <a:lnSpc>
                <a:spcPct val="150000"/>
              </a:lnSpc>
              <a:spcAft>
                <a:spcPts val="800"/>
              </a:spcAft>
            </a:pPr>
            <a:r>
              <a:rPr lang="zh-CN" altLang="en-US" sz="1600">
                <a:latin typeface="宋体" panose="02010600030101010101" pitchFamily="2" charset="-122"/>
                <a:ea typeface="宋体" panose="02010600030101010101" pitchFamily="2" charset="-122"/>
              </a:rPr>
              <a:t>为了构建符合研究目标的实验数据集，本研究基于主题一致性原则，选定了</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Distance</a:t>
            </a: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Learning</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主题下</a:t>
            </a:r>
            <a:r>
              <a:rPr lang="en-US" altLang="zh-CN" sz="1600">
                <a:latin typeface="Times New Roman" panose="02020603050405020304"/>
                <a:ea typeface="Times New Roman" panose="02020603050405020304"/>
              </a:rPr>
              <a:t>297</a:t>
            </a:r>
            <a:r>
              <a:rPr lang="zh-CN" altLang="en-US" sz="1600">
                <a:latin typeface="宋体" panose="02010600030101010101" pitchFamily="2" charset="-122"/>
                <a:ea typeface="宋体" panose="02010600030101010101" pitchFamily="2" charset="-122"/>
              </a:rPr>
              <a:t>篇文本作为基础语料库。其次，本研究采用分层随机抽样方法，按</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分间隔将</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0</a:t>
            </a:r>
            <a:r>
              <a:rPr lang="zh-CN" altLang="en-US" sz="1600">
                <a:latin typeface="宋体" panose="02010600030101010101" pitchFamily="2" charset="-122"/>
                <a:ea typeface="宋体" panose="02010600030101010101" pitchFamily="2" charset="-122"/>
              </a:rPr>
              <a:t>评分区间分为</a:t>
            </a:r>
            <a:r>
              <a:rPr lang="en-US" altLang="zh-CN" sz="1600">
                <a:latin typeface="Times New Roman" panose="02020603050405020304"/>
                <a:ea typeface="Times New Roman" panose="02020603050405020304"/>
              </a:rPr>
              <a:t>9</a:t>
            </a:r>
            <a:r>
              <a:rPr lang="zh-CN" altLang="en-US" sz="1600">
                <a:latin typeface="宋体" panose="02010600030101010101" pitchFamily="2" charset="-122"/>
                <a:ea typeface="宋体" panose="02010600030101010101" pitchFamily="2" charset="-122"/>
              </a:rPr>
              <a:t>个层级，并从每个层级随机抽取一篇代表性样本，构建包含</a:t>
            </a:r>
            <a:r>
              <a:rPr lang="en-US" altLang="zh-CN" sz="1600">
                <a:latin typeface="Times New Roman" panose="02020603050405020304"/>
                <a:ea typeface="Times New Roman" panose="02020603050405020304"/>
              </a:rPr>
              <a:t>9</a:t>
            </a:r>
            <a:r>
              <a:rPr lang="zh-CN" altLang="en-US" sz="1600">
                <a:latin typeface="宋体" panose="02010600030101010101" pitchFamily="2" charset="-122"/>
                <a:ea typeface="宋体" panose="02010600030101010101" pitchFamily="2" charset="-122"/>
              </a:rPr>
              <a:t>篇文本的初始文本数据集，该设计有效模拟真实场景中数据严重缺失的情况，即每一个评分只有一篇文章。最后，将剩余的</a:t>
            </a:r>
            <a:r>
              <a:rPr lang="en-US" altLang="zh-CN" sz="1600">
                <a:latin typeface="Times New Roman" panose="02020603050405020304"/>
                <a:ea typeface="Times New Roman" panose="02020603050405020304"/>
              </a:rPr>
              <a:t>288</a:t>
            </a:r>
            <a:r>
              <a:rPr lang="zh-CN" altLang="en-US" sz="1600">
                <a:latin typeface="宋体" panose="02010600030101010101" pitchFamily="2" charset="-122"/>
                <a:ea typeface="宋体" panose="02010600030101010101" pitchFamily="2" charset="-122"/>
              </a:rPr>
              <a:t>篇文本构成测试集，用于模型评分能力评估。</a:t>
            </a:r>
            <a:endParaRPr lang="zh-CN" altLang="en-US" sz="1600">
              <a:latin typeface="宋体" panose="02010600030101010101" pitchFamily="2" charset="-122"/>
              <a:ea typeface="宋体" panose="02010600030101010101" pitchFamily="2" charset="-122"/>
            </a:endParaRPr>
          </a:p>
        </p:txBody>
      </p:sp>
      <p:pic>
        <p:nvPicPr>
          <p:cNvPr id="14" name="图片 13"/>
          <p:cNvPicPr>
            <a:picLocks noChangeAspect="1"/>
          </p:cNvPicPr>
          <p:nvPr/>
        </p:nvPicPr>
        <p:blipFill>
          <a:blip r:embed="rId2"/>
          <a:stretch>
            <a:fillRect/>
          </a:stretch>
        </p:blipFill>
        <p:spPr>
          <a:xfrm>
            <a:off x="895350" y="2272030"/>
            <a:ext cx="10401935" cy="3160395"/>
          </a:xfrm>
          <a:prstGeom prst="rect">
            <a:avLst/>
          </a:prstGeom>
        </p:spPr>
      </p:pic>
      <p:pic>
        <p:nvPicPr>
          <p:cNvPr id="28" name="图片 27"/>
          <p:cNvPicPr>
            <a:picLocks noChangeAspect="1"/>
          </p:cNvPicPr>
          <p:nvPr/>
        </p:nvPicPr>
        <p:blipFill>
          <a:blip r:embed="rId3"/>
          <a:stretch>
            <a:fillRect/>
          </a:stretch>
        </p:blipFill>
        <p:spPr>
          <a:xfrm>
            <a:off x="3700780" y="1961515"/>
            <a:ext cx="4791075" cy="3781425"/>
          </a:xfrm>
          <a:prstGeom prst="rect">
            <a:avLst/>
          </a:prstGeom>
        </p:spPr>
      </p:pic>
      <p:pic>
        <p:nvPicPr>
          <p:cNvPr id="30" name="图片 29"/>
          <p:cNvPicPr>
            <a:picLocks noChangeAspect="1"/>
          </p:cNvPicPr>
          <p:nvPr/>
        </p:nvPicPr>
        <p:blipFill>
          <a:blip r:embed="rId4"/>
          <a:stretch>
            <a:fillRect/>
          </a:stretch>
        </p:blipFill>
        <p:spPr>
          <a:xfrm>
            <a:off x="4037965" y="1466850"/>
            <a:ext cx="4453890" cy="440245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0" name="矩形: 圆角 3"/>
          <p:cNvSpPr/>
          <p:nvPr/>
        </p:nvSpPr>
        <p:spPr>
          <a:xfrm>
            <a:off x="1238250" y="1792605"/>
            <a:ext cx="9979025" cy="261175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1" name="图片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05" y="2193126"/>
            <a:ext cx="1815485" cy="257143"/>
          </a:xfrm>
          <a:prstGeom prst="rect">
            <a:avLst/>
          </a:prstGeom>
        </p:spPr>
      </p:pic>
      <p:pic>
        <p:nvPicPr>
          <p:cNvPr id="42" name="图片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252490" y="2120051"/>
            <a:ext cx="7964493" cy="403291"/>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252490" y="2420699"/>
            <a:ext cx="7452714" cy="396542"/>
          </a:xfrm>
          <a:prstGeom prst="rect">
            <a:avLst/>
          </a:prstGeom>
        </p:spPr>
      </p:pic>
      <p:pic>
        <p:nvPicPr>
          <p:cNvPr id="63" name="图片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490" y="2717022"/>
            <a:ext cx="7235925" cy="361151"/>
          </a:xfrm>
          <a:prstGeom prst="rect">
            <a:avLst/>
          </a:prstGeom>
        </p:spPr>
      </p:pic>
      <p:pic>
        <p:nvPicPr>
          <p:cNvPr id="74" name="图片 7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3252490" y="2982530"/>
            <a:ext cx="7733884" cy="383353"/>
          </a:xfrm>
          <a:prstGeom prst="rect">
            <a:avLst/>
          </a:prstGeom>
        </p:spPr>
      </p:pic>
      <p:pic>
        <p:nvPicPr>
          <p:cNvPr id="75" name="图片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2490" y="3320724"/>
            <a:ext cx="4386532" cy="294152"/>
          </a:xfrm>
          <a:prstGeom prst="rect">
            <a:avLst/>
          </a:prstGeom>
        </p:spPr>
      </p:pic>
      <p:pic>
        <p:nvPicPr>
          <p:cNvPr id="76" name="图片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4747" y="4003853"/>
            <a:ext cx="908316" cy="222017"/>
          </a:xfrm>
          <a:prstGeom prst="rect">
            <a:avLst/>
          </a:prstGeom>
        </p:spPr>
      </p:pic>
      <p:pic>
        <p:nvPicPr>
          <p:cNvPr id="77" name="图片 7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253067" y="3921665"/>
            <a:ext cx="6626015" cy="386391"/>
          </a:xfrm>
          <a:prstGeom prst="rect">
            <a:avLst/>
          </a:prstGeom>
        </p:spPr>
      </p:pic>
      <p:sp>
        <p:nvSpPr>
          <p:cNvPr id="78" name="文本框 77"/>
          <p:cNvSpPr txBox="1"/>
          <p:nvPr/>
        </p:nvSpPr>
        <p:spPr>
          <a:xfrm>
            <a:off x="721995" y="4677410"/>
            <a:ext cx="11217910" cy="1671320"/>
          </a:xfrm>
          <a:prstGeom prst="rect">
            <a:avLst/>
          </a:prstGeom>
        </p:spPr>
        <p:txBody>
          <a:bodyPr wrap="square">
            <a:spAutoFit/>
          </a:bodyPr>
          <a:p>
            <a:pPr marL="0" algn="just" defTabSz="266700" fontAlgn="base">
              <a:lnSpc>
                <a:spcPct val="150000"/>
              </a:lnSpc>
              <a:spcAft>
                <a:spcPts val="800"/>
              </a:spcAft>
              <a:buClrTx/>
              <a:buSzTx/>
              <a:buFontTx/>
            </a:pPr>
            <a:r>
              <a:rPr lang="zh-CN" altLang="en-US" sz="1600" i="0">
                <a:latin typeface="宋体" panose="02010600030101010101" pitchFamily="2" charset="-122"/>
              </a:rPr>
              <a:t>系统提示词</a:t>
            </a:r>
            <a:r>
              <a:rPr lang="zh-CN" altLang="en-US" sz="1600" b="0" i="0">
                <a:latin typeface="宋体" panose="02010600030101010101" pitchFamily="2" charset="-122"/>
              </a:rPr>
              <a:t>：你将扮演一名英语学习者，英语水平为{score}（范围为1~5），并根据相应的水平标准{standard}撰写一篇作文。有时你可以犯一些错误，比如故意的语法错误、故意的拼写错误、故意的句子不连贯等，以符合标准并让自己更像一名学生。</a:t>
            </a:r>
            <a:endParaRPr lang="zh-CN" altLang="en-US" sz="1600" b="0" i="0">
              <a:latin typeface="宋体" panose="02010600030101010101" pitchFamily="2" charset="-122"/>
            </a:endParaRPr>
          </a:p>
          <a:p>
            <a:pPr marL="0" algn="just" defTabSz="266700" fontAlgn="base">
              <a:lnSpc>
                <a:spcPct val="150000"/>
              </a:lnSpc>
              <a:spcAft>
                <a:spcPts val="800"/>
              </a:spcAft>
              <a:buClrTx/>
              <a:buSzTx/>
              <a:buFontTx/>
            </a:pPr>
            <a:r>
              <a:rPr lang="zh-CN" altLang="en-US" sz="1600" i="0">
                <a:latin typeface="宋体" panose="02010600030101010101" pitchFamily="2" charset="-122"/>
              </a:rPr>
              <a:t>任务提示词</a:t>
            </a:r>
            <a:r>
              <a:rPr lang="zh-CN" altLang="en-US" sz="1600" b="0" i="0">
                <a:latin typeface="宋体" panose="02010600030101010101" pitchFamily="2" charset="-122"/>
              </a:rPr>
              <a:t>：现在你需要根据作文主题{topic}生成一篇文本。</a:t>
            </a:r>
            <a:endParaRPr lang="zh-CN" altLang="en-US" sz="1600" b="0" i="0">
              <a:latin typeface="宋体" panose="02010600030101010101" pitchFamily="2" charset="-122"/>
            </a:endParaRPr>
          </a:p>
        </p:txBody>
      </p:sp>
      <p:sp>
        <p:nvSpPr>
          <p:cNvPr id="89" name="矩形 88"/>
          <p:cNvSpPr/>
          <p:nvPr/>
        </p:nvSpPr>
        <p:spPr>
          <a:xfrm>
            <a:off x="4719302" y="1652602"/>
            <a:ext cx="450249" cy="124932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源数据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90" name="流程图: 过程 89"/>
          <p:cNvSpPr/>
          <p:nvPr/>
        </p:nvSpPr>
        <p:spPr>
          <a:xfrm>
            <a:off x="5640052" y="2279050"/>
            <a:ext cx="1116419" cy="457196"/>
          </a:xfrm>
          <a:prstGeom prst="flowChartProcess">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评分标准</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91" name="连接符: 肘形 16"/>
          <p:cNvCxnSpPr>
            <a:stCxn id="90" idx="3"/>
            <a:endCxn id="92" idx="0"/>
          </p:cNvCxnSpPr>
          <p:nvPr/>
        </p:nvCxnSpPr>
        <p:spPr>
          <a:xfrm flipH="1">
            <a:off x="5332080" y="2507648"/>
            <a:ext cx="1424391" cy="1076390"/>
          </a:xfrm>
          <a:prstGeom prst="bentConnector4">
            <a:avLst>
              <a:gd name="adj1" fmla="val -16049"/>
              <a:gd name="adj2" fmla="val 40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图片 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2820" y="3584038"/>
            <a:ext cx="818519" cy="631945"/>
          </a:xfrm>
          <a:prstGeom prst="rect">
            <a:avLst/>
          </a:prstGeom>
        </p:spPr>
      </p:pic>
      <p:cxnSp>
        <p:nvCxnSpPr>
          <p:cNvPr id="94" name="直接箭头连接符 93"/>
          <p:cNvCxnSpPr>
            <a:stCxn id="92" idx="3"/>
            <a:endCxn id="96" idx="1"/>
          </p:cNvCxnSpPr>
          <p:nvPr/>
        </p:nvCxnSpPr>
        <p:spPr>
          <a:xfrm>
            <a:off x="5741339" y="3900011"/>
            <a:ext cx="1119644" cy="7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6860983" y="3283334"/>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7" name="矩形 96"/>
          <p:cNvSpPr/>
          <p:nvPr/>
        </p:nvSpPr>
        <p:spPr>
          <a:xfrm>
            <a:off x="7073633" y="3426874"/>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8" name="矩形 97"/>
          <p:cNvSpPr/>
          <p:nvPr/>
        </p:nvSpPr>
        <p:spPr>
          <a:xfrm>
            <a:off x="7286283" y="3650157"/>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99" name="流程图: 多文档 98"/>
          <p:cNvSpPr/>
          <p:nvPr/>
        </p:nvSpPr>
        <p:spPr>
          <a:xfrm>
            <a:off x="6570642" y="1779281"/>
            <a:ext cx="1429673" cy="382773"/>
          </a:xfrm>
          <a:prstGeom prst="flowChartMultidocumen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生成提示词</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00" name="文本框 99"/>
          <p:cNvSpPr txBox="1"/>
          <p:nvPr/>
        </p:nvSpPr>
        <p:spPr>
          <a:xfrm>
            <a:off x="5814251" y="3954677"/>
            <a:ext cx="902811"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文本生成</a:t>
            </a:r>
            <a:endParaRPr lang="zh-CN" altLang="en-US" sz="1400" b="1" dirty="0">
              <a:latin typeface="楷体" panose="02010609060101010101" pitchFamily="49" charset="-122"/>
              <a:ea typeface="楷体" panose="02010609060101010101" pitchFamily="49" charset="-122"/>
            </a:endParaRPr>
          </a:p>
        </p:txBody>
      </p:sp>
      <p:cxnSp>
        <p:nvCxnSpPr>
          <p:cNvPr id="101" name="连接符: 肘形 106"/>
          <p:cNvCxnSpPr>
            <a:stCxn id="99" idx="2"/>
            <a:endCxn id="92" idx="0"/>
          </p:cNvCxnSpPr>
          <p:nvPr/>
        </p:nvCxnSpPr>
        <p:spPr>
          <a:xfrm rot="5400000">
            <a:off x="5540832" y="1938807"/>
            <a:ext cx="1436480" cy="1853983"/>
          </a:xfrm>
          <a:prstGeom prst="bentConnector3">
            <a:avLst>
              <a:gd name="adj1" fmla="val 555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圆角 144"/>
          <p:cNvSpPr/>
          <p:nvPr/>
        </p:nvSpPr>
        <p:spPr>
          <a:xfrm>
            <a:off x="4538729" y="1471979"/>
            <a:ext cx="3575395" cy="4065112"/>
          </a:xfrm>
          <a:prstGeom prst="roundRect">
            <a:avLst>
              <a:gd name="adj" fmla="val 471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103" name="图片 10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32503" y="4949885"/>
            <a:ext cx="440938" cy="491432"/>
          </a:xfrm>
          <a:prstGeom prst="rect">
            <a:avLst/>
          </a:prstGeom>
        </p:spPr>
      </p:pic>
      <p:sp>
        <p:nvSpPr>
          <p:cNvPr id="104" name="矩形 103"/>
          <p:cNvSpPr/>
          <p:nvPr/>
        </p:nvSpPr>
        <p:spPr>
          <a:xfrm>
            <a:off x="5566408" y="5615916"/>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9"/>
                                        </p:tgtEl>
                                      </p:cBhvr>
                                    </p:animEffect>
                                    <p:set>
                                      <p:cBhvr>
                                        <p:cTn id="7" dur="1" fill="hold">
                                          <p:stCondLst>
                                            <p:cond delay="499"/>
                                          </p:stCondLst>
                                        </p:cTn>
                                        <p:tgtEl>
                                          <p:spTgt spid="89"/>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90"/>
                                        </p:tgtEl>
                                      </p:cBhvr>
                                    </p:animEffect>
                                    <p:set>
                                      <p:cBhvr>
                                        <p:cTn id="10" dur="1" fill="hold">
                                          <p:stCondLst>
                                            <p:cond delay="499"/>
                                          </p:stCondLst>
                                        </p:cTn>
                                        <p:tgtEl>
                                          <p:spTgt spid="90"/>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91"/>
                                        </p:tgtEl>
                                      </p:cBhvr>
                                    </p:animEffect>
                                    <p:set>
                                      <p:cBhvr>
                                        <p:cTn id="13" dur="1" fill="hold">
                                          <p:stCondLst>
                                            <p:cond delay="499"/>
                                          </p:stCondLst>
                                        </p:cTn>
                                        <p:tgtEl>
                                          <p:spTgt spid="91"/>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92"/>
                                        </p:tgtEl>
                                      </p:cBhvr>
                                    </p:animEffect>
                                    <p:set>
                                      <p:cBhvr>
                                        <p:cTn id="16" dur="1" fill="hold">
                                          <p:stCondLst>
                                            <p:cond delay="499"/>
                                          </p:stCondLst>
                                        </p:cTn>
                                        <p:tgtEl>
                                          <p:spTgt spid="92"/>
                                        </p:tgtEl>
                                        <p:attrNameLst>
                                          <p:attrName>style.visibility</p:attrName>
                                        </p:attrNameLst>
                                      </p:cBhvr>
                                      <p:to>
                                        <p:strVal val="hidden"/>
                                      </p:to>
                                    </p:set>
                                  </p:childTnLst>
                                </p:cTn>
                              </p:par>
                              <p:par>
                                <p:cTn id="17" presetID="3" presetClass="exit" presetSubtype="10" fill="hold" nodeType="withEffect">
                                  <p:stCondLst>
                                    <p:cond delay="0"/>
                                  </p:stCondLst>
                                  <p:childTnLst>
                                    <p:animEffect transition="out" filter="blinds(horizontal)">
                                      <p:cBhvr>
                                        <p:cTn id="18" dur="500"/>
                                        <p:tgtEl>
                                          <p:spTgt spid="94"/>
                                        </p:tgtEl>
                                      </p:cBhvr>
                                    </p:animEffect>
                                    <p:set>
                                      <p:cBhvr>
                                        <p:cTn id="19" dur="1" fill="hold">
                                          <p:stCondLst>
                                            <p:cond delay="499"/>
                                          </p:stCondLst>
                                        </p:cTn>
                                        <p:tgtEl>
                                          <p:spTgt spid="94"/>
                                        </p:tgtEl>
                                        <p:attrNameLst>
                                          <p:attrName>style.visibility</p:attrName>
                                        </p:attrNameLst>
                                      </p:cBhvr>
                                      <p:to>
                                        <p:strVal val="hidden"/>
                                      </p:to>
                                    </p:set>
                                  </p:childTnLst>
                                </p:cTn>
                              </p:par>
                              <p:par>
                                <p:cTn id="20" presetID="3" presetClass="exit" presetSubtype="10" fill="hold" grpId="0" nodeType="withEffect">
                                  <p:stCondLst>
                                    <p:cond delay="0"/>
                                  </p:stCondLst>
                                  <p:childTnLst>
                                    <p:animEffect transition="out" filter="blinds(horizontal)">
                                      <p:cBhvr>
                                        <p:cTn id="21" dur="500"/>
                                        <p:tgtEl>
                                          <p:spTgt spid="96"/>
                                        </p:tgtEl>
                                      </p:cBhvr>
                                    </p:animEffect>
                                    <p:set>
                                      <p:cBhvr>
                                        <p:cTn id="22" dur="1" fill="hold">
                                          <p:stCondLst>
                                            <p:cond delay="499"/>
                                          </p:stCondLst>
                                        </p:cTn>
                                        <p:tgtEl>
                                          <p:spTgt spid="96"/>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97"/>
                                        </p:tgtEl>
                                      </p:cBhvr>
                                    </p:animEffect>
                                    <p:set>
                                      <p:cBhvr>
                                        <p:cTn id="25" dur="1" fill="hold">
                                          <p:stCondLst>
                                            <p:cond delay="499"/>
                                          </p:stCondLst>
                                        </p:cTn>
                                        <p:tgtEl>
                                          <p:spTgt spid="97"/>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98"/>
                                        </p:tgtEl>
                                      </p:cBhvr>
                                    </p:animEffect>
                                    <p:set>
                                      <p:cBhvr>
                                        <p:cTn id="28" dur="1" fill="hold">
                                          <p:stCondLst>
                                            <p:cond delay="499"/>
                                          </p:stCondLst>
                                        </p:cTn>
                                        <p:tgtEl>
                                          <p:spTgt spid="98"/>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99"/>
                                        </p:tgtEl>
                                      </p:cBhvr>
                                    </p:animEffect>
                                    <p:set>
                                      <p:cBhvr>
                                        <p:cTn id="31" dur="1" fill="hold">
                                          <p:stCondLst>
                                            <p:cond delay="499"/>
                                          </p:stCondLst>
                                        </p:cTn>
                                        <p:tgtEl>
                                          <p:spTgt spid="99"/>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0"/>
                                        </p:tgtEl>
                                      </p:cBhvr>
                                    </p:animEffect>
                                    <p:set>
                                      <p:cBhvr>
                                        <p:cTn id="34" dur="1" fill="hold">
                                          <p:stCondLst>
                                            <p:cond delay="499"/>
                                          </p:stCondLst>
                                        </p:cTn>
                                        <p:tgtEl>
                                          <p:spTgt spid="100"/>
                                        </p:tgtEl>
                                        <p:attrNameLst>
                                          <p:attrName>style.visibility</p:attrName>
                                        </p:attrNameLst>
                                      </p:cBhvr>
                                      <p:to>
                                        <p:strVal val="hidden"/>
                                      </p:to>
                                    </p:set>
                                  </p:childTnLst>
                                </p:cTn>
                              </p:par>
                              <p:par>
                                <p:cTn id="35" presetID="3" presetClass="exit" presetSubtype="10" fill="hold" nodeType="withEffect">
                                  <p:stCondLst>
                                    <p:cond delay="0"/>
                                  </p:stCondLst>
                                  <p:childTnLst>
                                    <p:animEffect transition="out" filter="blinds(horizontal)">
                                      <p:cBhvr>
                                        <p:cTn id="36" dur="500"/>
                                        <p:tgtEl>
                                          <p:spTgt spid="101"/>
                                        </p:tgtEl>
                                      </p:cBhvr>
                                    </p:animEffect>
                                    <p:set>
                                      <p:cBhvr>
                                        <p:cTn id="37" dur="1" fill="hold">
                                          <p:stCondLst>
                                            <p:cond delay="499"/>
                                          </p:stCondLst>
                                        </p:cTn>
                                        <p:tgtEl>
                                          <p:spTgt spid="101"/>
                                        </p:tgtEl>
                                        <p:attrNameLst>
                                          <p:attrName>style.visibility</p:attrName>
                                        </p:attrNameLst>
                                      </p:cBhvr>
                                      <p:to>
                                        <p:strVal val="hidden"/>
                                      </p:to>
                                    </p:set>
                                  </p:childTnLst>
                                </p:cTn>
                              </p:par>
                              <p:par>
                                <p:cTn id="38" presetID="3" presetClass="exit" presetSubtype="10" fill="hold" grpId="0" nodeType="withEffect">
                                  <p:stCondLst>
                                    <p:cond delay="0"/>
                                  </p:stCondLst>
                                  <p:childTnLst>
                                    <p:animEffect transition="out" filter="blinds(horizontal)">
                                      <p:cBhvr>
                                        <p:cTn id="39" dur="500"/>
                                        <p:tgtEl>
                                          <p:spTgt spid="102"/>
                                        </p:tgtEl>
                                      </p:cBhvr>
                                    </p:animEffect>
                                    <p:set>
                                      <p:cBhvr>
                                        <p:cTn id="40" dur="1" fill="hold">
                                          <p:stCondLst>
                                            <p:cond delay="499"/>
                                          </p:stCondLst>
                                        </p:cTn>
                                        <p:tgtEl>
                                          <p:spTgt spid="102"/>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103"/>
                                        </p:tgtEl>
                                      </p:cBhvr>
                                    </p:animEffect>
                                    <p:set>
                                      <p:cBhvr>
                                        <p:cTn id="43" dur="1" fill="hold">
                                          <p:stCondLst>
                                            <p:cond delay="499"/>
                                          </p:stCondLst>
                                        </p:cTn>
                                        <p:tgtEl>
                                          <p:spTgt spid="103"/>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104"/>
                                        </p:tgtEl>
                                      </p:cBhvr>
                                    </p:animEffect>
                                    <p:set>
                                      <p:cBhvr>
                                        <p:cTn id="46" dur="1" fill="hold">
                                          <p:stCondLst>
                                            <p:cond delay="499"/>
                                          </p:stCondLst>
                                        </p:cTn>
                                        <p:tgtEl>
                                          <p:spTgt spid="10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linds(horizontal)">
                                      <p:cBhvr>
                                        <p:cTn id="51" dur="500"/>
                                        <p:tgtEl>
                                          <p:spTgt spid="40"/>
                                        </p:tgtEl>
                                      </p:cBhvr>
                                    </p:animEffect>
                                  </p:childTnLst>
                                </p:cTn>
                              </p:par>
                              <p:par>
                                <p:cTn id="52" presetID="3" presetClass="entr" presetSubtype="1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linds(horizontal)">
                                      <p:cBhvr>
                                        <p:cTn id="54" dur="500"/>
                                        <p:tgtEl>
                                          <p:spTgt spid="41"/>
                                        </p:tgtEl>
                                      </p:cBhvr>
                                    </p:animEffect>
                                  </p:childTnLst>
                                </p:cTn>
                              </p:par>
                              <p:par>
                                <p:cTn id="55" presetID="3" presetClass="entr" presetSubtype="1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linds(horizontal)">
                                      <p:cBhvr>
                                        <p:cTn id="57" dur="500"/>
                                        <p:tgtEl>
                                          <p:spTgt spid="42"/>
                                        </p:tgtEl>
                                      </p:cBhvr>
                                    </p:animEffect>
                                  </p:childTnLst>
                                </p:cTn>
                              </p:par>
                              <p:par>
                                <p:cTn id="58" presetID="3" presetClass="entr" presetSubtype="1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blinds(horizontal)">
                                      <p:cBhvr>
                                        <p:cTn id="60" dur="500"/>
                                        <p:tgtEl>
                                          <p:spTgt spid="43"/>
                                        </p:tgtEl>
                                      </p:cBhvr>
                                    </p:animEffect>
                                  </p:childTnLst>
                                </p:cTn>
                              </p:par>
                              <p:par>
                                <p:cTn id="61" presetID="3" presetClass="entr" presetSubtype="1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blinds(horizontal)">
                                      <p:cBhvr>
                                        <p:cTn id="63" dur="500"/>
                                        <p:tgtEl>
                                          <p:spTgt spid="63"/>
                                        </p:tgtEl>
                                      </p:cBhvr>
                                    </p:animEffect>
                                  </p:childTnLst>
                                </p:cTn>
                              </p:par>
                              <p:par>
                                <p:cTn id="64" presetID="3" presetClass="entr" presetSubtype="1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blinds(horizontal)">
                                      <p:cBhvr>
                                        <p:cTn id="66" dur="500"/>
                                        <p:tgtEl>
                                          <p:spTgt spid="74"/>
                                        </p:tgtEl>
                                      </p:cBhvr>
                                    </p:animEffect>
                                  </p:childTnLst>
                                </p:cTn>
                              </p:par>
                              <p:par>
                                <p:cTn id="67" presetID="3" presetClass="entr" presetSubtype="10"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blinds(horizontal)">
                                      <p:cBhvr>
                                        <p:cTn id="69" dur="500"/>
                                        <p:tgtEl>
                                          <p:spTgt spid="75"/>
                                        </p:tgtEl>
                                      </p:cBhvr>
                                    </p:animEffect>
                                  </p:childTnLst>
                                </p:cTn>
                              </p:par>
                              <p:par>
                                <p:cTn id="70" presetID="3" presetClass="entr" presetSubtype="10" fill="hold"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blinds(horizontal)">
                                      <p:cBhvr>
                                        <p:cTn id="72" dur="500"/>
                                        <p:tgtEl>
                                          <p:spTgt spid="76"/>
                                        </p:tgtEl>
                                      </p:cBhvr>
                                    </p:animEffect>
                                  </p:childTnLst>
                                </p:cTn>
                              </p:par>
                              <p:par>
                                <p:cTn id="73" presetID="3" presetClass="entr" presetSubtype="1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blinds(horizontal)">
                                      <p:cBhvr>
                                        <p:cTn id="75" dur="500"/>
                                        <p:tgtEl>
                                          <p:spTgt spid="7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blinds(horizontal)">
                                      <p:cBhvr>
                                        <p:cTn id="7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ldLvl="0" animBg="1"/>
      <p:bldP spid="90" grpId="0" bldLvl="0" animBg="1"/>
      <p:bldP spid="96" grpId="0" bldLvl="0" animBg="1"/>
      <p:bldP spid="97" grpId="0" bldLvl="0" animBg="1"/>
      <p:bldP spid="98" grpId="0" bldLvl="0" animBg="1"/>
      <p:bldP spid="99" grpId="0" bldLvl="0" animBg="1"/>
      <p:bldP spid="100" grpId="0"/>
      <p:bldP spid="102" grpId="0" bldLvl="0" animBg="1"/>
      <p:bldP spid="104" grpId="0" bldLvl="0" animBg="1"/>
      <p:bldP spid="89" grpId="1" animBg="1"/>
      <p:bldP spid="90" grpId="1" animBg="1"/>
      <p:bldP spid="96" grpId="1" animBg="1"/>
      <p:bldP spid="97" grpId="1" animBg="1"/>
      <p:bldP spid="98" grpId="1" animBg="1"/>
      <p:bldP spid="99" grpId="1" animBg="1"/>
      <p:bldP spid="100" grpId="1"/>
      <p:bldP spid="102" grpId="1" animBg="1"/>
      <p:bldP spid="104" grpId="1" animBg="1"/>
      <p:bldP spid="40" grpId="0" animBg="1"/>
      <p:bldP spid="78" grpId="0"/>
      <p:bldP spid="40" grpId="1" animBg="1"/>
      <p:bldP spid="7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26" name="矩形 25"/>
          <p:cNvSpPr/>
          <p:nvPr/>
        </p:nvSpPr>
        <p:spPr>
          <a:xfrm>
            <a:off x="2367088" y="274548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2579738" y="288902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 name="矩形 2"/>
          <p:cNvSpPr/>
          <p:nvPr/>
        </p:nvSpPr>
        <p:spPr>
          <a:xfrm>
            <a:off x="2792388" y="3112312"/>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29" name="直接箭头连接符 28"/>
          <p:cNvCxnSpPr>
            <a:stCxn id="3" idx="3"/>
            <a:endCxn id="33" idx="1"/>
          </p:cNvCxnSpPr>
          <p:nvPr/>
        </p:nvCxnSpPr>
        <p:spPr>
          <a:xfrm flipV="1">
            <a:off x="3494138" y="3724610"/>
            <a:ext cx="366902" cy="12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圆柱体 29"/>
          <p:cNvSpPr/>
          <p:nvPr/>
        </p:nvSpPr>
        <p:spPr>
          <a:xfrm>
            <a:off x="4054995" y="330635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4994822" y="328509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 name="圆柱体 31"/>
          <p:cNvSpPr/>
          <p:nvPr/>
        </p:nvSpPr>
        <p:spPr>
          <a:xfrm>
            <a:off x="5934649" y="328509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3861040" y="285978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cxnSp>
        <p:nvCxnSpPr>
          <p:cNvPr id="44" name="连接符: 肘形 43"/>
          <p:cNvCxnSpPr>
            <a:stCxn id="33" idx="3"/>
            <a:endCxn id="45" idx="1"/>
          </p:cNvCxnSpPr>
          <p:nvPr/>
        </p:nvCxnSpPr>
        <p:spPr>
          <a:xfrm flipV="1">
            <a:off x="6861991" y="1558797"/>
            <a:ext cx="514100" cy="21658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376091" y="934134"/>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7" name="矩形 46"/>
          <p:cNvSpPr/>
          <p:nvPr/>
        </p:nvSpPr>
        <p:spPr>
          <a:xfrm>
            <a:off x="7579726" y="1114757"/>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高质量</a:t>
            </a:r>
            <a:endParaRPr lang="en-US" altLang="zh-CN" sz="1400" b="1" dirty="0">
              <a:solidFill>
                <a:schemeClr val="tx1"/>
              </a:solidFill>
              <a:latin typeface="楷体" panose="02010609060101010101" pitchFamily="49" charset="-122"/>
              <a:ea typeface="楷体" panose="02010609060101010101" pitchFamily="49" charset="-122"/>
            </a:endParaRPr>
          </a:p>
          <a:p>
            <a:pPr algn="ctr"/>
            <a:r>
              <a:rPr lang="zh-CN" altLang="en-US" sz="1400" b="1" dirty="0">
                <a:solidFill>
                  <a:schemeClr val="tx1"/>
                </a:solidFill>
                <a:latin typeface="楷体" panose="02010609060101010101" pitchFamily="49" charset="-122"/>
                <a:ea typeface="楷体" panose="02010609060101010101" pitchFamily="49" charset="-122"/>
              </a:rPr>
              <a:t>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84" name="箭头: 上弧形 83"/>
          <p:cNvSpPr/>
          <p:nvPr/>
        </p:nvSpPr>
        <p:spPr>
          <a:xfrm>
            <a:off x="4594736" y="300332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5458493" y="301581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3" name="矩形: 圆角 142"/>
          <p:cNvSpPr/>
          <p:nvPr/>
        </p:nvSpPr>
        <p:spPr>
          <a:xfrm>
            <a:off x="2242557" y="2571190"/>
            <a:ext cx="6415419" cy="2179320"/>
          </a:xfrm>
          <a:prstGeom prst="roundRect">
            <a:avLst>
              <a:gd name="adj" fmla="val 8884"/>
            </a:avLst>
          </a:prstGeom>
          <a:noFill/>
          <a:ln w="38100">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4" name="矩形 143"/>
          <p:cNvSpPr/>
          <p:nvPr/>
        </p:nvSpPr>
        <p:spPr>
          <a:xfrm>
            <a:off x="4767437" y="2041430"/>
            <a:ext cx="1398496" cy="379010"/>
          </a:xfrm>
          <a:prstGeom prst="rect">
            <a:avLst/>
          </a:prstGeom>
          <a:solidFill>
            <a:schemeClr val="accent1">
              <a:lumMod val="20000"/>
              <a:lumOff val="80000"/>
            </a:schemeClr>
          </a:solidFill>
          <a:ln w="28575">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204" y="3591302"/>
            <a:ext cx="454364" cy="774852"/>
          </a:xfrm>
          <a:prstGeom prst="rect">
            <a:avLst/>
          </a:prstGeom>
        </p:spPr>
      </p:pic>
      <p:pic>
        <p:nvPicPr>
          <p:cNvPr id="229" name="图片 2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777" y="3577800"/>
            <a:ext cx="454364" cy="774852"/>
          </a:xfrm>
          <a:prstGeom prst="rect">
            <a:avLst/>
          </a:prstGeom>
        </p:spPr>
      </p:pic>
      <p:pic>
        <p:nvPicPr>
          <p:cNvPr id="230" name="图片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514" y="3570720"/>
            <a:ext cx="454364" cy="774852"/>
          </a:xfrm>
          <a:prstGeom prst="rect">
            <a:avLst/>
          </a:prstGeom>
        </p:spPr>
      </p:pic>
      <p:cxnSp>
        <p:nvCxnSpPr>
          <p:cNvPr id="240" name="直接箭头连接符 239"/>
          <p:cNvCxnSpPr>
            <a:stCxn id="33" idx="3"/>
            <a:endCxn id="244" idx="1"/>
          </p:cNvCxnSpPr>
          <p:nvPr/>
        </p:nvCxnSpPr>
        <p:spPr>
          <a:xfrm>
            <a:off x="6861991" y="372461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7376091" y="310332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7579726" y="328395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345" name="图片 3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823708" y="3689010"/>
            <a:ext cx="71765" cy="71198"/>
          </a:xfrm>
          <a:prstGeom prst="rect">
            <a:avLst/>
          </a:prstGeom>
        </p:spPr>
      </p:pic>
      <p:pic>
        <p:nvPicPr>
          <p:cNvPr id="346" name="图片 3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38163" y="3689010"/>
            <a:ext cx="71724" cy="71157"/>
          </a:xfrm>
          <a:prstGeom prst="rect">
            <a:avLst/>
          </a:prstGeom>
        </p:spPr>
      </p:pic>
      <p:sp>
        <p:nvSpPr>
          <p:cNvPr id="5" name="文本框 4"/>
          <p:cNvSpPr txBox="1"/>
          <p:nvPr/>
        </p:nvSpPr>
        <p:spPr>
          <a:xfrm>
            <a:off x="647065" y="4820920"/>
            <a:ext cx="11028045" cy="1568450"/>
          </a:xfrm>
          <a:prstGeom prst="rect">
            <a:avLst/>
          </a:prstGeom>
        </p:spPr>
        <p:txBody>
          <a:bodyPr wrap="square">
            <a:spAutoFit/>
          </a:bodyPr>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ea typeface="宋体" panose="02010600030101010101" pitchFamily="2" charset="-122"/>
              </a:rPr>
              <a:t>此模块会从词汇，文章连贯性，语法运用等不同的角度蒸馏并过滤数据，筛选出符合标准的数据。</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概括而言，初步增强后的文章数据在此三个通道中会被分别计算</a:t>
            </a:r>
            <a:r>
              <a:rPr lang="zh-CN" altLang="en-US" sz="1600">
                <a:solidFill>
                  <a:srgbClr val="FF0000"/>
                </a:solidFill>
                <a:latin typeface="宋体" panose="02010600030101010101" pitchFamily="2" charset="-122"/>
                <a:ea typeface="宋体" panose="02010600030101010101" pitchFamily="2" charset="-122"/>
              </a:rPr>
              <a:t>词汇指数，连贯指数和语法指数</a:t>
            </a:r>
            <a:r>
              <a:rPr lang="zh-CN" altLang="en-US" sz="1600">
                <a:latin typeface="宋体" panose="02010600030101010101" pitchFamily="2" charset="-122"/>
                <a:ea typeface="宋体" panose="02010600030101010101" pitchFamily="2" charset="-122"/>
              </a:rPr>
              <a:t>。之后，通道会筛选其与实际要求分数正负</a:t>
            </a:r>
            <a:r>
              <a:rPr lang="en-US" altLang="zh-CN" sz="1600">
                <a:latin typeface="Times New Roman" panose="02020603050405020304"/>
                <a:ea typeface="Times New Roman" panose="02020603050405020304"/>
              </a:rPr>
              <a:t>1</a:t>
            </a:r>
            <a:r>
              <a:rPr lang="zh-CN" altLang="en-US" sz="1600">
                <a:latin typeface="宋体" panose="02010600030101010101" pitchFamily="2" charset="-122"/>
                <a:ea typeface="宋体" panose="02010600030101010101" pitchFamily="2" charset="-122"/>
              </a:rPr>
              <a:t>分之内，且三个指数的分数平均分在实际要求分数正负</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分之内的数据，以此作为高质量数据输出。而剩下的不符合要求的数据则作为低质量数据输入到下一部分</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数据改写模块</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进行进一步的改写。</a:t>
            </a:r>
            <a:endParaRPr lang="zh-CN" altLang="en-US" sz="1600">
              <a:latin typeface="宋体" panose="02010600030101010101" pitchFamily="2" charset="-122"/>
              <a:ea typeface="宋体" panose="02010600030101010101" pitchFamily="2" charset="-122"/>
            </a:endParaRPr>
          </a:p>
        </p:txBody>
      </p:sp>
    </p:spTree>
  </p:cSld>
  <p:clrMapOvr>
    <a:masterClrMapping/>
  </p:clrMapOvr>
  <p:transition spd="slow" advTm="200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6" name="文本框 5"/>
          <p:cNvSpPr txBox="1"/>
          <p:nvPr/>
        </p:nvSpPr>
        <p:spPr>
          <a:xfrm>
            <a:off x="147320" y="1502410"/>
            <a:ext cx="11278235" cy="4399915"/>
          </a:xfrm>
          <a:prstGeom prst="rect">
            <a:avLst/>
          </a:prstGeom>
        </p:spPr>
        <p:txBody>
          <a:bodyPr wrap="square">
            <a:spAutoFit/>
          </a:bodyPr>
          <a:p>
            <a:pPr indent="248285" algn="just" defTabSz="266700">
              <a:lnSpc>
                <a:spcPct val="150000"/>
              </a:lnSpc>
              <a:spcBef>
                <a:spcPts val="800"/>
              </a:spcBef>
              <a:buClrTx/>
              <a:buSzTx/>
              <a:buFontTx/>
            </a:pPr>
            <a:r>
              <a:rPr lang="zh-CN" altLang="en-US" sz="1600" b="1">
                <a:latin typeface="宋体" panose="02010600030101010101" pitchFamily="2" charset="-122"/>
                <a:ea typeface="宋体" panose="02010600030101010101" pitchFamily="2" charset="-122"/>
              </a:rPr>
              <a:t>基于词汇复杂及多样性指数评估：</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在本通道中，我们会根据初始的9份作文数据集，计算其词汇丰富度，并建立与此实际作文词汇得分两者的非线性回归函数，由此得出文章词汇复杂及多样性和对应词汇得分的关系曲线。</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具体而言，在此通道中：</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sym typeface="+mn-ea"/>
              </a:rPr>
              <a:t>文章数据</a:t>
            </a:r>
            <a:r>
              <a:rPr lang="zh-CN" altLang="en-US" sz="1600">
                <a:latin typeface="宋体" panose="02010600030101010101" pitchFamily="2" charset="-122"/>
                <a:ea typeface="宋体" panose="02010600030101010101" pitchFamily="2" charset="-122"/>
              </a:rPr>
              <a:t>被进行分词，去除停用词等操作，然后被记录下不重复出现词语占全词语的比例作为文章的词汇复杂度和丰富度的指标（词汇指数）。</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特别地，为凸显词汇复杂度对整体语言表达能力的影响，本研究对长度大于或等于8个字符的词汇赋予更高的权重比例，具体而言，我们令每个长度大于或等于8个字符的词汇相当于1.5个普通词汇的权重。</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3. </a:t>
            </a:r>
            <a:r>
              <a:rPr lang="zh-CN" altLang="en-US" sz="1600">
                <a:latin typeface="宋体" panose="02010600030101010101" pitchFamily="2" charset="-122"/>
                <a:ea typeface="宋体" panose="02010600030101010101" pitchFamily="2" charset="-122"/>
              </a:rPr>
              <a:t>在此通道中，词汇指数计算采用了二次函数进行拟合。</a:t>
            </a:r>
            <a:endParaRPr lang="zh-CN" altLang="en-US" sz="1600">
              <a:latin typeface="宋体" panose="02010600030101010101" pitchFamily="2" charset="-122"/>
              <a:ea typeface="宋体" panose="02010600030101010101" pitchFamily="2" charset="-122"/>
            </a:endParaRPr>
          </a:p>
        </p:txBody>
      </p:sp>
      <p:pic>
        <p:nvPicPr>
          <p:cNvPr id="21340998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58820" y="3154680"/>
            <a:ext cx="4358640" cy="3270250"/>
          </a:xfrm>
          <a:prstGeom prst="rect">
            <a:avLst/>
          </a:prstGeom>
          <a:noFill/>
          <a:ln>
            <a:noFill/>
          </a:ln>
        </p:spPr>
      </p:pic>
      <p:pic>
        <p:nvPicPr>
          <p:cNvPr id="8" name="图片 7"/>
          <p:cNvPicPr>
            <a:picLocks noChangeAspect="1"/>
          </p:cNvPicPr>
          <p:nvPr/>
        </p:nvPicPr>
        <p:blipFill>
          <a:blip r:embed="rId3"/>
          <a:stretch>
            <a:fillRect/>
          </a:stretch>
        </p:blipFill>
        <p:spPr>
          <a:xfrm>
            <a:off x="8679815" y="5034280"/>
            <a:ext cx="2600325" cy="139065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34099898"/>
                                        </p:tgtEl>
                                        <p:attrNameLst>
                                          <p:attrName>style.visibility</p:attrName>
                                        </p:attrNameLst>
                                      </p:cBhvr>
                                      <p:to>
                                        <p:strVal val="visible"/>
                                      </p:to>
                                    </p:set>
                                    <p:animEffect transition="in" filter="blinds(horizontal)">
                                      <p:cBhvr>
                                        <p:cTn id="7" dur="500"/>
                                        <p:tgtEl>
                                          <p:spTgt spid="2134099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6" name="文本框 5"/>
          <p:cNvSpPr txBox="1"/>
          <p:nvPr/>
        </p:nvSpPr>
        <p:spPr>
          <a:xfrm>
            <a:off x="147320" y="1502410"/>
            <a:ext cx="11278235" cy="4872355"/>
          </a:xfrm>
          <a:prstGeom prst="rect">
            <a:avLst/>
          </a:prstGeom>
        </p:spPr>
        <p:txBody>
          <a:bodyPr wrap="square">
            <a:spAutoFit/>
          </a:bodyPr>
          <a:p>
            <a:pPr indent="248285" algn="just" defTabSz="266700">
              <a:lnSpc>
                <a:spcPct val="150000"/>
              </a:lnSpc>
              <a:spcBef>
                <a:spcPts val="800"/>
              </a:spcBef>
              <a:buClrTx/>
              <a:buSzTx/>
              <a:buFontTx/>
            </a:pPr>
            <a:r>
              <a:rPr lang="zh-CN" altLang="en-US" sz="1600" b="1">
                <a:latin typeface="宋体" panose="02010600030101010101" pitchFamily="2" charset="-122"/>
                <a:ea typeface="宋体" panose="02010600030101010101" pitchFamily="2" charset="-122"/>
              </a:rPr>
              <a:t>基于文章连贯句型运用与连贯性评估</a:t>
            </a:r>
            <a:endParaRPr lang="zh-CN" altLang="en-US" sz="1600" b="1">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词汇指数计算相类似，本算法也采用了拟合的相关算法，对文章连贯性以及连接句型的运用进行评估（连贯指数）。具体而言，本研究会细分求出文章的连接词，连接短语以及高级连接句型的使用频率，其具体的构建分类如下图：</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由于一个句子可能出现多个连接词或连接短语，但出现的连接句如从句连接句的比例较少，二者的评判标准差异过大，无法简单的如同词汇指数计算那样获得两者的权重标准。因此，本研究将直接把连接句和短语分成一类，连接句分为一类来进行参数拟合，从而计算出对应的权重关系，定义拟合函数为：</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p:txBody>
      </p:sp>
      <p:pic>
        <p:nvPicPr>
          <p:cNvPr id="119152491"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460750" y="3040380"/>
            <a:ext cx="5270500" cy="1422400"/>
          </a:xfrm>
          <a:prstGeom prst="rect">
            <a:avLst/>
          </a:prstGeom>
          <a:noFill/>
          <a:ln>
            <a:noFill/>
          </a:ln>
        </p:spPr>
      </p:pic>
      <p:pic>
        <p:nvPicPr>
          <p:cNvPr id="2" name="图片 1"/>
          <p:cNvPicPr>
            <a:picLocks noChangeAspect="1"/>
          </p:cNvPicPr>
          <p:nvPr/>
        </p:nvPicPr>
        <p:blipFill>
          <a:blip r:embed="rId3"/>
          <a:stretch>
            <a:fillRect/>
          </a:stretch>
        </p:blipFill>
        <p:spPr>
          <a:xfrm>
            <a:off x="4967605" y="5990590"/>
            <a:ext cx="1638300" cy="285750"/>
          </a:xfrm>
          <a:prstGeom prst="rect">
            <a:avLst/>
          </a:prstGeom>
        </p:spPr>
      </p:pic>
      <p:pic>
        <p:nvPicPr>
          <p:cNvPr id="2138226329" name="图片 3"/>
          <p:cNvPicPr>
            <a:picLocks noChangeAspect="1" noChangeArrowheads="1"/>
          </p:cNvPicPr>
          <p:nvPr/>
        </p:nvPicPr>
        <p:blipFill>
          <a:blip r:embed="rId4" cstate="print">
            <a:extLst>
              <a:ext uri="{28A0092B-C50C-407E-A947-70E740481C1C}">
                <a14:useLocalDpi xmlns:a14="http://schemas.microsoft.com/office/drawing/2010/main" val="0"/>
              </a:ext>
            </a:extLst>
          </a:blip>
          <a:srcRect l="25912" t="7937" r="17789" b="9840"/>
          <a:stretch>
            <a:fillRect/>
          </a:stretch>
        </p:blipFill>
        <p:spPr>
          <a:xfrm>
            <a:off x="3994150" y="2505075"/>
            <a:ext cx="3584575" cy="3669665"/>
          </a:xfrm>
          <a:prstGeom prst="rect">
            <a:avLst/>
          </a:prstGeom>
          <a:noFill/>
          <a:ln>
            <a:noFill/>
          </a:ln>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38226329"/>
                                        </p:tgtEl>
                                        <p:attrNameLst>
                                          <p:attrName>style.visibility</p:attrName>
                                        </p:attrNameLst>
                                      </p:cBhvr>
                                      <p:to>
                                        <p:strVal val="visible"/>
                                      </p:to>
                                    </p:set>
                                    <p:animEffect transition="in" filter="blinds(horizontal)">
                                      <p:cBhvr>
                                        <p:cTn id="7" dur="500"/>
                                        <p:tgtEl>
                                          <p:spTgt spid="213822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3" name="文本框 2"/>
          <p:cNvSpPr txBox="1"/>
          <p:nvPr/>
        </p:nvSpPr>
        <p:spPr>
          <a:xfrm>
            <a:off x="250190" y="1739900"/>
            <a:ext cx="11774170" cy="4666615"/>
          </a:xfrm>
          <a:prstGeom prst="rect">
            <a:avLst/>
          </a:prstGeom>
          <a:noFill/>
        </p:spPr>
        <p:txBody>
          <a:bodyPr wrap="square" rtlCol="0" anchor="t">
            <a:spAutoFit/>
          </a:bodyPr>
          <a:p>
            <a:pPr indent="248285" algn="just" defTabSz="266700">
              <a:lnSpc>
                <a:spcPct val="150000"/>
              </a:lnSpc>
              <a:spcBef>
                <a:spcPts val="800"/>
              </a:spcBef>
              <a:buClrTx/>
              <a:buSzTx/>
              <a:buFontTx/>
            </a:pPr>
            <a:r>
              <a:rPr lang="zh-CN" altLang="en-US" sz="1600" b="1">
                <a:latin typeface="宋体" panose="02010600030101010101" pitchFamily="2" charset="-122"/>
                <a:sym typeface="+mn-ea"/>
              </a:rPr>
              <a:t>基于规则的语法检测评估：</a:t>
            </a:r>
            <a:endParaRPr lang="zh-CN" altLang="en-US" sz="1600" b="1">
              <a:latin typeface="宋体" panose="02010600030101010101" pitchFamily="2" charset="-122"/>
              <a:sym typeface="+mn-ea"/>
            </a:endParaRPr>
          </a:p>
          <a:p>
            <a:pPr indent="248285" algn="just" defTabSz="266700">
              <a:lnSpc>
                <a:spcPct val="150000"/>
              </a:lnSpc>
              <a:spcBef>
                <a:spcPts val="800"/>
              </a:spcBef>
              <a:buClrTx/>
              <a:buSzTx/>
              <a:buFontTx/>
            </a:pPr>
            <a:r>
              <a:rPr lang="zh-CN" altLang="en-US" sz="1600">
                <a:latin typeface="宋体" panose="02010600030101010101" pitchFamily="2" charset="-122"/>
                <a:sym typeface="+mn-ea"/>
              </a:rPr>
              <a:t>在本通道当中，语法检测工作运用language-tool-python工具实现。选择该工具的原因主要基于以下三点：</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(1) </a:t>
            </a:r>
            <a:r>
              <a:rPr lang="zh-CN" altLang="en-US" sz="1600">
                <a:latin typeface="宋体" panose="02010600030101010101" pitchFamily="2" charset="-122"/>
                <a:sym typeface="+mn-ea"/>
              </a:rPr>
              <a:t>该工具开源，凭借一套可灵活定制的规则体系，能够精准检测语法及拼写层面的错误，且无需额外下载或运行复杂模型，使用起来便捷高效；</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(2) </a:t>
            </a:r>
            <a:r>
              <a:rPr lang="zh-CN" altLang="en-US" sz="1600">
                <a:latin typeface="宋体" panose="02010600030101010101" pitchFamily="2" charset="-122"/>
                <a:sym typeface="+mn-ea"/>
              </a:rPr>
              <a:t>从检测效能来看，它具备出色的识别能力，涵盖诸多常见语法错误类型，诸如主谓一致、时态运用不当、冠词误用等问题，同时对拼写错误也能精准捕捉；</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(3) </a:t>
            </a:r>
            <a:r>
              <a:rPr lang="zh-CN" altLang="en-US" sz="1600">
                <a:latin typeface="宋体" panose="02010600030101010101" pitchFamily="2" charset="-122"/>
                <a:sym typeface="+mn-ea"/>
              </a:rPr>
              <a:t>该工具配备了实用的纠错功能，可在检测出错误后，为用户提供合理且有效的修改建议，助力文本质量提升。</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zh-CN" altLang="en-US" sz="1600">
                <a:latin typeface="宋体" panose="02010600030101010101" pitchFamily="2" charset="-122"/>
                <a:sym typeface="+mn-ea"/>
              </a:rPr>
              <a:t>在过滤算法方面，本此通道依然引入相关拟合函数作为过滤函数。我们在初步进行样例数据分析时发现，不同英语水平学习者撰写的论文在语法质量上存在</a:t>
            </a:r>
            <a:r>
              <a:rPr lang="zh-CN" altLang="en-US" sz="1600">
                <a:solidFill>
                  <a:srgbClr val="FF0000"/>
                </a:solidFill>
                <a:latin typeface="宋体" panose="02010600030101010101" pitchFamily="2" charset="-122"/>
                <a:sym typeface="+mn-ea"/>
              </a:rPr>
              <a:t>显著差异</a:t>
            </a:r>
            <a:r>
              <a:rPr lang="zh-CN" altLang="en-US" sz="1600">
                <a:latin typeface="宋体" panose="02010600030101010101" pitchFamily="2" charset="-122"/>
                <a:sym typeface="+mn-ea"/>
              </a:rPr>
              <a:t>。例如，在所统计的样例数据中，评分仅为1分的文章经检测后发现存在</a:t>
            </a:r>
            <a:r>
              <a:rPr lang="zh-CN" altLang="en-US" sz="1600">
                <a:solidFill>
                  <a:schemeClr val="accent1"/>
                </a:solidFill>
                <a:latin typeface="宋体" panose="02010600030101010101" pitchFamily="2" charset="-122"/>
                <a:sym typeface="+mn-ea"/>
              </a:rPr>
              <a:t>超过100条语法错误</a:t>
            </a:r>
            <a:r>
              <a:rPr lang="zh-CN" altLang="en-US" sz="1600">
                <a:latin typeface="宋体" panose="02010600030101010101" pitchFamily="2" charset="-122"/>
                <a:sym typeface="+mn-ea"/>
              </a:rPr>
              <a:t>，而评分高达5分的文章语法错误数量</a:t>
            </a:r>
            <a:r>
              <a:rPr lang="zh-CN" altLang="en-US" sz="1600">
                <a:solidFill>
                  <a:schemeClr val="accent1"/>
                </a:solidFill>
                <a:latin typeface="宋体" panose="02010600030101010101" pitchFamily="2" charset="-122"/>
                <a:sym typeface="+mn-ea"/>
              </a:rPr>
              <a:t>仅为3个</a:t>
            </a:r>
            <a:r>
              <a:rPr lang="zh-CN" altLang="en-US" sz="1600">
                <a:latin typeface="宋体" panose="02010600030101010101" pitchFamily="2" charset="-122"/>
                <a:sym typeface="+mn-ea"/>
              </a:rPr>
              <a:t>。面对如此巨大的语法错误数量差异，且为了使过滤算法能够精准适配不同水平文本的处理需求，本研究经过严谨考虑，最终选定</a:t>
            </a:r>
            <a:r>
              <a:rPr lang="zh-CN" altLang="en-US" sz="1600">
                <a:solidFill>
                  <a:srgbClr val="FF0000"/>
                </a:solidFill>
                <a:latin typeface="宋体" panose="02010600030101010101" pitchFamily="2" charset="-122"/>
                <a:sym typeface="+mn-ea"/>
              </a:rPr>
              <a:t>指数函数</a:t>
            </a:r>
            <a:r>
              <a:rPr lang="zh-CN" altLang="en-US" sz="1600">
                <a:latin typeface="宋体" panose="02010600030101010101" pitchFamily="2" charset="-122"/>
                <a:sym typeface="+mn-ea"/>
              </a:rPr>
              <a:t>进行拟合</a:t>
            </a:r>
            <a:endParaRPr lang="zh-CN" altLang="en-US" sz="1600">
              <a:latin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7473950" y="5977890"/>
            <a:ext cx="1914525" cy="428625"/>
          </a:xfrm>
          <a:prstGeom prst="rect">
            <a:avLst/>
          </a:prstGeom>
        </p:spPr>
      </p:pic>
      <p:pic>
        <p:nvPicPr>
          <p:cNvPr id="212533235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42665" y="2734945"/>
            <a:ext cx="4669155" cy="3503930"/>
          </a:xfrm>
          <a:prstGeom prst="rect">
            <a:avLst/>
          </a:prstGeom>
          <a:noFill/>
          <a:ln>
            <a:noFill/>
          </a:ln>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25332358"/>
                                        </p:tgtEl>
                                        <p:attrNameLst>
                                          <p:attrName>style.visibility</p:attrName>
                                        </p:attrNameLst>
                                      </p:cBhvr>
                                      <p:to>
                                        <p:strVal val="visible"/>
                                      </p:to>
                                    </p:set>
                                    <p:animEffect transition="in" filter="blinds(horizontal)">
                                      <p:cBhvr>
                                        <p:cTn id="7" dur="500"/>
                                        <p:tgtEl>
                                          <p:spTgt spid="2125332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364470" y="6621780"/>
            <a:ext cx="182753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 name="文本框 3"/>
          <p:cNvSpPr txBox="1"/>
          <p:nvPr/>
        </p:nvSpPr>
        <p:spPr>
          <a:xfrm>
            <a:off x="250190" y="3782695"/>
            <a:ext cx="11174730" cy="2676525"/>
          </a:xfrm>
          <a:prstGeom prst="rect">
            <a:avLst/>
          </a:prstGeom>
        </p:spPr>
        <p:txBody>
          <a:bodyPr wrap="square">
            <a:spAutoFit/>
          </a:bodyPr>
          <a:p>
            <a:pPr marL="0" indent="248285" algn="just" defTabSz="266700">
              <a:lnSpc>
                <a:spcPct val="150000"/>
              </a:lnSpc>
              <a:spcAft>
                <a:spcPct val="0"/>
              </a:spcAft>
            </a:pPr>
            <a:r>
              <a:rPr lang="zh-CN" altLang="en-US" sz="1600">
                <a:solidFill>
                  <a:srgbClr val="060607"/>
                </a:solidFill>
                <a:latin typeface="宋体" panose="02010600030101010101" pitchFamily="2" charset="-122"/>
                <a:ea typeface="宋体" panose="02010600030101010101" pitchFamily="2" charset="-122"/>
              </a:rPr>
              <a:t>此模块会针对第二轮数据蒸馏过滤得到的低质量数据，采用了改写而非重新生成的策略。</a:t>
            </a:r>
            <a:endParaRPr lang="zh-CN" altLang="en-US" sz="1600">
              <a:solidFill>
                <a:srgbClr val="060607"/>
              </a:solidFill>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solidFill>
                  <a:srgbClr val="060607"/>
                </a:solidFill>
                <a:latin typeface="宋体" panose="02010600030101010101" pitchFamily="2" charset="-122"/>
                <a:ea typeface="宋体" panose="02010600030101010101" pitchFamily="2" charset="-122"/>
              </a:rPr>
              <a:t>这一选择主要是因为直接使用大型语言模型进行生成，其结果往</a:t>
            </a:r>
            <a:r>
              <a:rPr lang="zh-CN" altLang="en-US" sz="1600">
                <a:latin typeface="宋体" panose="02010600030101010101" pitchFamily="2" charset="-122"/>
                <a:ea typeface="宋体" panose="02010600030101010101" pitchFamily="2" charset="-122"/>
              </a:rPr>
              <a:t>往具有不稳定性。相比之下，让模型对已有的文本进行修改，能够更高效地获得高质量的样本。因此，本研究选择对第一轮生成的文本进行改写，而非完全重新生成。</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在改写阶段，为了让大语言模型更加理解提示词的含义，我们加入了更大参数量的</a:t>
            </a:r>
            <a:r>
              <a:rPr lang="en-US" altLang="zh-CN" sz="1600">
                <a:latin typeface="Times New Roman" panose="02020603050405020304"/>
                <a:ea typeface="Times New Roman" panose="02020603050405020304"/>
              </a:rPr>
              <a:t>DeepSeek</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14B</a:t>
            </a:r>
            <a:r>
              <a:rPr lang="zh-CN" altLang="en-US" sz="1600">
                <a:latin typeface="宋体" panose="02010600030101010101" pitchFamily="2" charset="-122"/>
                <a:ea typeface="宋体" panose="02010600030101010101" pitchFamily="2" charset="-122"/>
              </a:rPr>
              <a:t>模型对数据生成阶段中</a:t>
            </a:r>
            <a:r>
              <a:rPr lang="en-US" altLang="zh-CN" sz="1600">
                <a:latin typeface="Times New Roman" panose="02020603050405020304"/>
                <a:ea typeface="Times New Roman" panose="02020603050405020304"/>
              </a:rPr>
              <a:t>DeepSeek</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7B</a:t>
            </a:r>
            <a:r>
              <a:rPr lang="zh-CN" altLang="en-US" sz="1600">
                <a:latin typeface="宋体" panose="02010600030101010101" pitchFamily="2" charset="-122"/>
                <a:ea typeface="宋体" panose="02010600030101010101" pitchFamily="2" charset="-122"/>
              </a:rPr>
              <a:t>模型生成的数据进行更改，这是由于此模块中的提示词设置更为复杂，为了使模型能够更好理解提示词的要求，此模块中提高了大预言模型的参数量级。</a:t>
            </a:r>
            <a:endParaRPr lang="zh-CN" altLang="en-US" sz="1600">
              <a:solidFill>
                <a:srgbClr val="060607"/>
              </a:solidFill>
              <a:latin typeface="宋体" panose="02010600030101010101" pitchFamily="2" charset="-122"/>
              <a:ea typeface="宋体" panose="02010600030101010101" pitchFamily="2" charset="-122"/>
            </a:endParaRPr>
          </a:p>
        </p:txBody>
      </p:sp>
      <p:sp>
        <p:nvSpPr>
          <p:cNvPr id="19" name="圆柱体 29"/>
          <p:cNvSpPr/>
          <p:nvPr/>
        </p:nvSpPr>
        <p:spPr>
          <a:xfrm>
            <a:off x="2342400" y="208969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3282227" y="206843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5" name="圆柱体 31"/>
          <p:cNvSpPr/>
          <p:nvPr/>
        </p:nvSpPr>
        <p:spPr>
          <a:xfrm>
            <a:off x="4222054" y="206843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2148445" y="164312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804" y="2361140"/>
            <a:ext cx="829967" cy="640784"/>
          </a:xfrm>
          <a:prstGeom prst="rect">
            <a:avLst/>
          </a:prstGeom>
        </p:spPr>
      </p:pic>
      <p:cxnSp>
        <p:nvCxnSpPr>
          <p:cNvPr id="39" name="连接符: 肘形 38"/>
          <p:cNvCxnSpPr>
            <a:stCxn id="24" idx="2"/>
            <a:endCxn id="33" idx="2"/>
          </p:cNvCxnSpPr>
          <p:nvPr/>
        </p:nvCxnSpPr>
        <p:spPr>
          <a:xfrm rot="5400000">
            <a:off x="6371932" y="278914"/>
            <a:ext cx="370847" cy="5816867"/>
          </a:xfrm>
          <a:prstGeom prst="bentConnector3">
            <a:avLst>
              <a:gd name="adj1" fmla="val 161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45" idx="3"/>
            <a:endCxn id="24" idx="1"/>
          </p:cNvCxnSpPr>
          <p:nvPr/>
        </p:nvCxnSpPr>
        <p:spPr>
          <a:xfrm flipV="1">
            <a:off x="6611797" y="2681532"/>
            <a:ext cx="2439007" cy="104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箭头: 上弧形 83"/>
          <p:cNvSpPr/>
          <p:nvPr/>
        </p:nvSpPr>
        <p:spPr>
          <a:xfrm>
            <a:off x="2882141" y="178666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3745898" y="179915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5" name="文本框 24"/>
          <p:cNvSpPr txBox="1"/>
          <p:nvPr/>
        </p:nvSpPr>
        <p:spPr>
          <a:xfrm>
            <a:off x="7843558" y="3225202"/>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改写</a:t>
            </a:r>
            <a:endParaRPr lang="zh-CN" altLang="en-US" sz="1400" b="1" dirty="0">
              <a:latin typeface="楷体" panose="02010609060101010101" pitchFamily="49" charset="-122"/>
              <a:ea typeface="楷体" panose="02010609060101010101" pitchFamily="49" charset="-122"/>
            </a:endParaRPr>
          </a:p>
        </p:txBody>
      </p:sp>
      <p:sp>
        <p:nvSpPr>
          <p:cNvPr id="113" name="流程图: 多文档 112"/>
          <p:cNvSpPr/>
          <p:nvPr/>
        </p:nvSpPr>
        <p:spPr>
          <a:xfrm>
            <a:off x="7021981" y="2022829"/>
            <a:ext cx="1627449" cy="382773"/>
          </a:xfrm>
          <a:prstGeom prst="flowChartMultidocumen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改写提示词</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30" name="连接符: 肘形 129"/>
          <p:cNvCxnSpPr>
            <a:stCxn id="113" idx="0"/>
            <a:endCxn id="24" idx="1"/>
          </p:cNvCxnSpPr>
          <p:nvPr/>
        </p:nvCxnSpPr>
        <p:spPr>
          <a:xfrm rot="16200000" flipH="1">
            <a:off x="8169884" y="1800612"/>
            <a:ext cx="658703" cy="1103136"/>
          </a:xfrm>
          <a:prstGeom prst="bentConnector4">
            <a:avLst>
              <a:gd name="adj1" fmla="val -34705"/>
              <a:gd name="adj2" fmla="val 818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矩形: 圆角 145"/>
          <p:cNvSpPr/>
          <p:nvPr/>
        </p:nvSpPr>
        <p:spPr>
          <a:xfrm>
            <a:off x="2037579" y="1528829"/>
            <a:ext cx="7955032" cy="2253757"/>
          </a:xfrm>
          <a:prstGeom prst="roundRect">
            <a:avLst>
              <a:gd name="adj" fmla="val 4939"/>
            </a:avLst>
          </a:prstGeom>
          <a:noFill/>
          <a:ln w="3810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609" y="2374642"/>
            <a:ext cx="454364" cy="774852"/>
          </a:xfrm>
          <a:prstGeom prst="rect">
            <a:avLst/>
          </a:prstGeom>
        </p:spPr>
      </p:pic>
      <p:pic>
        <p:nvPicPr>
          <p:cNvPr id="229" name="图片 2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182" y="2361140"/>
            <a:ext cx="454364" cy="774852"/>
          </a:xfrm>
          <a:prstGeom prst="rect">
            <a:avLst/>
          </a:prstGeom>
        </p:spPr>
      </p:pic>
      <p:pic>
        <p:nvPicPr>
          <p:cNvPr id="230" name="图片 2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919" y="2354060"/>
            <a:ext cx="454364" cy="774852"/>
          </a:xfrm>
          <a:prstGeom prst="rect">
            <a:avLst/>
          </a:prstGeom>
        </p:spPr>
      </p:pic>
      <p:cxnSp>
        <p:nvCxnSpPr>
          <p:cNvPr id="240" name="直接箭头连接符 239"/>
          <p:cNvCxnSpPr>
            <a:stCxn id="33" idx="3"/>
            <a:endCxn id="244" idx="1"/>
          </p:cNvCxnSpPr>
          <p:nvPr/>
        </p:nvCxnSpPr>
        <p:spPr>
          <a:xfrm>
            <a:off x="5149396" y="250795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5663496" y="188666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5867131" y="206729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57" name="图片 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970" y="1617175"/>
            <a:ext cx="475763" cy="475763"/>
          </a:xfrm>
          <a:prstGeom prst="rect">
            <a:avLst/>
          </a:prstGeom>
        </p:spPr>
      </p:pic>
      <p:pic>
        <p:nvPicPr>
          <p:cNvPr id="345" name="图片 3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11113" y="2472350"/>
            <a:ext cx="71765" cy="71198"/>
          </a:xfrm>
          <a:prstGeom prst="rect">
            <a:avLst/>
          </a:prstGeom>
        </p:spPr>
      </p:pic>
      <p:pic>
        <p:nvPicPr>
          <p:cNvPr id="346" name="图片 3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25568" y="2472350"/>
            <a:ext cx="71724" cy="71157"/>
          </a:xfrm>
          <a:prstGeom prst="rect">
            <a:avLst/>
          </a:prstGeom>
        </p:spPr>
      </p:pic>
      <p:pic>
        <p:nvPicPr>
          <p:cNvPr id="352" name="图片 3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7297" y="3214619"/>
            <a:ext cx="312785" cy="312785"/>
          </a:xfrm>
          <a:prstGeom prst="rect">
            <a:avLst/>
          </a:prstGeom>
        </p:spPr>
      </p:pic>
    </p:spTree>
  </p:cSld>
  <p:clrMapOvr>
    <a:masterClrMapping/>
  </p:clrMapOvr>
  <p:transition spd="slow" advTm="2000">
    <p:wipe/>
  </p:transition>
  <p:timing>
    <p:tnLst>
      <p:par>
        <p:cTn id="1" dur="indefinite" restart="never" nodeType="tmRoot"/>
      </p:par>
    </p:tnLst>
    <p:bldLst>
      <p:bldP spid="11" grpId="0" bldLvl="0" animBg="1"/>
      <p:bldP spid="1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2" name="图片 1" descr="无标题"/>
          <p:cNvPicPr>
            <a:picLocks noChangeAspect="1"/>
          </p:cNvPicPr>
          <p:nvPr/>
        </p:nvPicPr>
        <p:blipFill>
          <a:blip r:embed="rId2"/>
          <a:stretch>
            <a:fillRect/>
          </a:stretch>
        </p:blipFill>
        <p:spPr>
          <a:xfrm>
            <a:off x="2334895" y="2343785"/>
            <a:ext cx="7521575" cy="4074160"/>
          </a:xfrm>
          <a:prstGeom prst="rect">
            <a:avLst/>
          </a:prstGeom>
        </p:spPr>
      </p:pic>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 name="文本框 3"/>
          <p:cNvSpPr txBox="1"/>
          <p:nvPr/>
        </p:nvSpPr>
        <p:spPr>
          <a:xfrm>
            <a:off x="250190" y="1544320"/>
            <a:ext cx="11175365" cy="656590"/>
          </a:xfrm>
          <a:prstGeom prst="rect">
            <a:avLst/>
          </a:prstGeom>
        </p:spPr>
        <p:txBody>
          <a:bodyPr wrap="square">
            <a:spAutoFit/>
          </a:bodyPr>
          <a:p>
            <a:pPr indent="457200" defTabSz="266700">
              <a:lnSpc>
                <a:spcPct val="115000"/>
              </a:lnSpc>
              <a:spcAft>
                <a:spcPts val="800"/>
              </a:spcAft>
            </a:pPr>
            <a:r>
              <a:rPr lang="zh-CN" altLang="en-US" sz="1600">
                <a:solidFill>
                  <a:srgbClr val="060607"/>
                </a:solidFill>
                <a:latin typeface="宋体" panose="02010600030101010101" pitchFamily="2" charset="-122"/>
                <a:ea typeface="宋体" panose="02010600030101010101" pitchFamily="2" charset="-122"/>
              </a:rPr>
              <a:t>对于更改提示词模型的设置，我们利用数据蒸馏得出的三个结果值（词汇得分，连贯得分，语法得分）进行统计，并根据得分差异构建对应的更改提示词模版</a:t>
            </a:r>
            <a:r>
              <a:rPr lang="en-US" altLang="zh-CN" sz="1600">
                <a:solidFill>
                  <a:srgbClr val="060607"/>
                </a:solidFill>
                <a:latin typeface="宋体" panose="02010600030101010101" pitchFamily="2" charset="-122"/>
                <a:ea typeface="宋体" panose="02010600030101010101" pitchFamily="2" charset="-122"/>
              </a:rPr>
              <a:t>:</a:t>
            </a:r>
            <a:endParaRPr lang="en-US" altLang="zh-CN" sz="1600">
              <a:solidFill>
                <a:srgbClr val="060607"/>
              </a:solidFill>
              <a:latin typeface="宋体" panose="02010600030101010101" pitchFamily="2" charset="-122"/>
              <a:ea typeface="宋体" panose="02010600030101010101" pitchFamily="2"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355580" y="6621780"/>
            <a:ext cx="183642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7" name="矩形: 圆角 3"/>
          <p:cNvSpPr/>
          <p:nvPr/>
        </p:nvSpPr>
        <p:spPr>
          <a:xfrm>
            <a:off x="212090" y="1453515"/>
            <a:ext cx="11492230" cy="88201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dirty="0">
              <a:latin typeface="宋体" panose="02010600030101010101" pitchFamily="2" charset="-122"/>
              <a:ea typeface="宋体" panose="02010600030101010101" pitchFamily="2" charset="-122"/>
            </a:endParaRPr>
          </a:p>
        </p:txBody>
      </p:sp>
      <p:sp>
        <p:nvSpPr>
          <p:cNvPr id="8" name="矩形: 圆角 11"/>
          <p:cNvSpPr/>
          <p:nvPr/>
        </p:nvSpPr>
        <p:spPr>
          <a:xfrm>
            <a:off x="213995" y="2488565"/>
            <a:ext cx="3717290" cy="3332480"/>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53402" y="2720271"/>
            <a:ext cx="1301632" cy="197958"/>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27710" y="3344681"/>
            <a:ext cx="1089759" cy="190882"/>
          </a:xfrm>
          <a:prstGeom prst="rect">
            <a:avLst/>
          </a:prstGeom>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75472" y="4476083"/>
            <a:ext cx="1479562" cy="197198"/>
          </a:xfrm>
          <a:prstGeom prst="rect">
            <a:avLst/>
          </a:prstGeom>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21464" y="5098716"/>
            <a:ext cx="1233570" cy="194606"/>
          </a:xfrm>
          <a:prstGeom prst="rect">
            <a:avLst/>
          </a:prstGeom>
        </p:spPr>
      </p:pic>
      <p:sp>
        <p:nvSpPr>
          <p:cNvPr id="57" name="矩形 56"/>
          <p:cNvSpPr/>
          <p:nvPr/>
        </p:nvSpPr>
        <p:spPr>
          <a:xfrm>
            <a:off x="213995" y="4236720"/>
            <a:ext cx="3717290" cy="17653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63" name="矩形: 圆角 62"/>
          <p:cNvSpPr/>
          <p:nvPr/>
        </p:nvSpPr>
        <p:spPr>
          <a:xfrm>
            <a:off x="4219575" y="2494280"/>
            <a:ext cx="3601085" cy="332676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64" name="图片 6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563112" y="2564061"/>
            <a:ext cx="1297254" cy="197959"/>
          </a:xfrm>
          <a:prstGeom prst="rect">
            <a:avLst/>
          </a:prstGeom>
        </p:spPr>
      </p:pic>
      <p:pic>
        <p:nvPicPr>
          <p:cNvPr id="65" name="图片 6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731082" y="3330833"/>
            <a:ext cx="1123511" cy="197958"/>
          </a:xfrm>
          <a:prstGeom prst="rect">
            <a:avLst/>
          </a:prstGeom>
        </p:spPr>
      </p:pic>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0888" y="4452207"/>
            <a:ext cx="1479562" cy="197959"/>
          </a:xfrm>
          <a:prstGeom prst="rect">
            <a:avLst/>
          </a:prstGeom>
        </p:spPr>
      </p:pic>
      <p:pic>
        <p:nvPicPr>
          <p:cNvPr id="67" name="图片 6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2986" y="5052658"/>
            <a:ext cx="1233570" cy="195881"/>
          </a:xfrm>
          <a:prstGeom prst="rect">
            <a:avLst/>
          </a:prstGeom>
        </p:spPr>
      </p:pic>
      <p:sp>
        <p:nvSpPr>
          <p:cNvPr id="68" name="矩形 67"/>
          <p:cNvSpPr/>
          <p:nvPr/>
        </p:nvSpPr>
        <p:spPr>
          <a:xfrm>
            <a:off x="4219575" y="4223385"/>
            <a:ext cx="3597910" cy="17780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86" name="矩形: 圆角 85"/>
          <p:cNvSpPr/>
          <p:nvPr/>
        </p:nvSpPr>
        <p:spPr>
          <a:xfrm>
            <a:off x="8107680" y="2470150"/>
            <a:ext cx="3667125" cy="336486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87" name="图片 8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8501804" y="2587558"/>
            <a:ext cx="1203857" cy="197958"/>
          </a:xfrm>
          <a:prstGeom prst="rect">
            <a:avLst/>
          </a:prstGeom>
        </p:spPr>
      </p:pic>
      <p:pic>
        <p:nvPicPr>
          <p:cNvPr id="88" name="图片 8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8654838" y="3383786"/>
            <a:ext cx="1040962" cy="197958"/>
          </a:xfrm>
          <a:prstGeom prst="rect">
            <a:avLst/>
          </a:prstGeom>
        </p:spPr>
      </p:pic>
      <p:pic>
        <p:nvPicPr>
          <p:cNvPr id="89" name="图片 8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8336156" y="4475703"/>
            <a:ext cx="1359644" cy="195881"/>
          </a:xfrm>
          <a:prstGeom prst="rect">
            <a:avLst/>
          </a:prstGeom>
        </p:spPr>
      </p:pic>
      <p:pic>
        <p:nvPicPr>
          <p:cNvPr id="90" name="图片 8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8506883" y="5097441"/>
            <a:ext cx="1144264" cy="195881"/>
          </a:xfrm>
          <a:prstGeom prst="rect">
            <a:avLst/>
          </a:prstGeom>
        </p:spPr>
      </p:pic>
      <p:sp>
        <p:nvSpPr>
          <p:cNvPr id="118" name="矩形 117"/>
          <p:cNvSpPr/>
          <p:nvPr/>
        </p:nvSpPr>
        <p:spPr>
          <a:xfrm>
            <a:off x="8135620" y="4246245"/>
            <a:ext cx="3642995" cy="17780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119" name="矩形: 圆角 118"/>
          <p:cNvSpPr/>
          <p:nvPr/>
        </p:nvSpPr>
        <p:spPr>
          <a:xfrm>
            <a:off x="212725" y="5909945"/>
            <a:ext cx="11562080" cy="56705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dirty="0">
              <a:latin typeface="宋体" panose="02010600030101010101" pitchFamily="2" charset="-122"/>
              <a:ea typeface="宋体" panose="02010600030101010101" pitchFamily="2" charset="-122"/>
            </a:endParaRPr>
          </a:p>
        </p:txBody>
      </p:sp>
      <p:sp>
        <p:nvSpPr>
          <p:cNvPr id="10" name="文本框 9"/>
          <p:cNvSpPr txBox="1"/>
          <p:nvPr/>
        </p:nvSpPr>
        <p:spPr>
          <a:xfrm>
            <a:off x="465455" y="1641475"/>
            <a:ext cx="11238865" cy="583565"/>
          </a:xfrm>
          <a:prstGeom prst="rect">
            <a:avLst/>
          </a:prstGeom>
          <a:noFill/>
        </p:spPr>
        <p:txBody>
          <a:bodyPr wrap="square" rtlCol="0">
            <a:spAutoFit/>
          </a:bodyPr>
          <a:p>
            <a:pPr algn="just"/>
            <a:r>
              <a:rPr lang="zh-CN" altLang="en-US" sz="1600">
                <a:latin typeface="宋体" panose="02010600030101010101" pitchFamily="2" charset="-122"/>
                <a:cs typeface="宋体" panose="02010600030101010101" pitchFamily="2" charset="-122"/>
              </a:rPr>
              <a:t>系统提示词：</a:t>
            </a:r>
            <a:r>
              <a:rPr lang="en-US" altLang="zh-CN" sz="1600">
                <a:latin typeface="宋体" panose="02010600030101010101" pitchFamily="2" charset="-122"/>
                <a:cs typeface="宋体" panose="02010600030101010101" pitchFamily="2" charset="-122"/>
              </a:rPr>
              <a:t> </a:t>
            </a:r>
            <a:r>
              <a:rPr lang="zh-CN" altLang="en-US" sz="1600">
                <a:latin typeface="宋体" panose="02010600030101010101" pitchFamily="2" charset="-122"/>
                <a:cs typeface="宋体" panose="02010600030101010101" pitchFamily="2" charset="-122"/>
              </a:rPr>
              <a:t>你将扮演一名英语学习者。现在你需要根据给定文章的分数来修改文章，使其符合相应的评分标准。给定文章的分数范围为</a:t>
            </a:r>
            <a:r>
              <a:rPr lang="en-US" altLang="zh-CN" sz="1600">
                <a:latin typeface="宋体" panose="02010600030101010101" pitchFamily="2" charset="-122"/>
                <a:cs typeface="宋体" panose="02010600030101010101" pitchFamily="2" charset="-122"/>
              </a:rPr>
              <a:t>1-5</a:t>
            </a:r>
            <a:r>
              <a:rPr lang="zh-CN" altLang="en-US" sz="1600">
                <a:latin typeface="宋体" panose="02010600030101010101" pitchFamily="2" charset="-122"/>
                <a:cs typeface="宋体" panose="02010600030101010101" pitchFamily="2" charset="-122"/>
              </a:rPr>
              <a:t>。具体来说，你需要根据以下要求修改一些词汇或句子：</a:t>
            </a:r>
            <a:endParaRPr lang="zh-CN" altLang="en-US" sz="1600">
              <a:latin typeface="宋体" panose="02010600030101010101" pitchFamily="2" charset="-122"/>
              <a:cs typeface="宋体" panose="02010600030101010101" pitchFamily="2" charset="-122"/>
            </a:endParaRPr>
          </a:p>
        </p:txBody>
      </p:sp>
      <p:sp>
        <p:nvSpPr>
          <p:cNvPr id="14" name="文本框 13"/>
          <p:cNvSpPr txBox="1"/>
          <p:nvPr/>
        </p:nvSpPr>
        <p:spPr>
          <a:xfrm>
            <a:off x="464820" y="6009640"/>
            <a:ext cx="11178540" cy="337185"/>
          </a:xfrm>
          <a:prstGeom prst="rect">
            <a:avLst/>
          </a:prstGeom>
          <a:noFill/>
        </p:spPr>
        <p:txBody>
          <a:bodyPr wrap="square" rtlCol="0">
            <a:spAutoFit/>
          </a:bodyPr>
          <a:p>
            <a:pPr lvl="0" algn="just">
              <a:buClrTx/>
              <a:buSzTx/>
              <a:buFontTx/>
            </a:pPr>
            <a:r>
              <a:rPr lang="zh-CN" altLang="en-US" sz="1600">
                <a:latin typeface="宋体" panose="02010600030101010101" pitchFamily="2" charset="-122"/>
                <a:cs typeface="宋体" panose="02010600030101010101" pitchFamily="2" charset="-122"/>
                <a:sym typeface="+mn-ea"/>
              </a:rPr>
              <a:t>提示词：</a:t>
            </a:r>
            <a:r>
              <a:rPr lang="zh-CN" altLang="en-US" sz="1600">
                <a:latin typeface="宋体" panose="02010600030101010101" pitchFamily="2" charset="-122"/>
                <a:cs typeface="宋体" panose="02010600030101010101" pitchFamily="2" charset="-122"/>
                <a:sym typeface="+mn-ea"/>
              </a:rPr>
              <a:t> 记住，你只能修改文章的词汇、连接词结构或语法错误。以下是需要修改的文章及其分数</a:t>
            </a:r>
            <a:r>
              <a:rPr lang="zh-CN" altLang="en-US" sz="1600">
                <a:latin typeface="宋体" panose="02010600030101010101" pitchFamily="2" charset="-122"/>
                <a:cs typeface="宋体" panose="02010600030101010101" pitchFamily="2" charset="-122"/>
                <a:sym typeface="+mn-ea"/>
              </a:rPr>
              <a:t>:{</a:t>
            </a:r>
            <a:r>
              <a:rPr lang="zh-CN" altLang="en-US" sz="1600">
                <a:latin typeface="宋体" panose="02010600030101010101" pitchFamily="2" charset="-122"/>
                <a:cs typeface="宋体" panose="02010600030101010101" pitchFamily="2" charset="-122"/>
                <a:sym typeface="+mn-ea"/>
              </a:rPr>
              <a:t>text}，</a:t>
            </a:r>
            <a:r>
              <a:rPr lang="zh-CN" altLang="en-US" sz="1600">
                <a:latin typeface="宋体" panose="02010600030101010101" pitchFamily="2" charset="-122"/>
                <a:cs typeface="宋体" panose="02010600030101010101" pitchFamily="2" charset="-122"/>
                <a:sym typeface="+mn-ea"/>
              </a:rPr>
              <a:t>{score</a:t>
            </a:r>
            <a:r>
              <a:rPr lang="zh-CN" altLang="en-US" sz="1600">
                <a:latin typeface="宋体" panose="02010600030101010101" pitchFamily="2" charset="-122"/>
                <a:cs typeface="宋体" panose="02010600030101010101" pitchFamily="2" charset="-122"/>
                <a:sym typeface="+mn-ea"/>
              </a:rPr>
              <a:t>}</a:t>
            </a:r>
            <a:endParaRPr lang="zh-CN" altLang="en-US" sz="1600">
              <a:latin typeface="宋体" panose="02010600030101010101" pitchFamily="2" charset="-122"/>
              <a:cs typeface="宋体" panose="02010600030101010101" pitchFamily="2" charset="-122"/>
              <a:sym typeface="+mn-ea"/>
            </a:endParaRPr>
          </a:p>
        </p:txBody>
      </p:sp>
      <p:sp>
        <p:nvSpPr>
          <p:cNvPr id="15" name="文本框 14"/>
          <p:cNvSpPr txBox="1"/>
          <p:nvPr/>
        </p:nvSpPr>
        <p:spPr>
          <a:xfrm>
            <a:off x="1938655" y="2564130"/>
            <a:ext cx="1992630" cy="55308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增加文章的词汇量，或使用更多多样化的词汇。</a:t>
            </a:r>
            <a:endParaRPr lang="zh-CN" altLang="en-US" sz="1000" b="0" i="0">
              <a:solidFill>
                <a:srgbClr val="060607"/>
              </a:solidFill>
              <a:latin typeface="宋体" panose="02010600030101010101" pitchFamily="2" charset="-122"/>
            </a:endParaRPr>
          </a:p>
        </p:txBody>
      </p:sp>
      <p:sp>
        <p:nvSpPr>
          <p:cNvPr id="20" name="文本框 19"/>
          <p:cNvSpPr txBox="1"/>
          <p:nvPr/>
        </p:nvSpPr>
        <p:spPr>
          <a:xfrm>
            <a:off x="1938655" y="3223260"/>
            <a:ext cx="1993265"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增加文章的词汇量，或使用更多多样化的词汇，包括一些长而难的词汇，以丰富文章的词汇。</a:t>
            </a:r>
            <a:endParaRPr lang="zh-CN" altLang="en-US" sz="1000" b="0" i="0">
              <a:solidFill>
                <a:srgbClr val="060607"/>
              </a:solidFill>
              <a:latin typeface="宋体" panose="02010600030101010101" pitchFamily="2" charset="-122"/>
            </a:endParaRPr>
          </a:p>
        </p:txBody>
      </p:sp>
      <p:sp>
        <p:nvSpPr>
          <p:cNvPr id="24" name="文本框 23"/>
          <p:cNvSpPr txBox="1"/>
          <p:nvPr/>
        </p:nvSpPr>
        <p:spPr>
          <a:xfrm>
            <a:off x="1938655" y="4384675"/>
            <a:ext cx="1845310" cy="553085"/>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减少文章的词汇量，或使用更少的词汇。</a:t>
            </a:r>
            <a:endParaRPr lang="zh-CN" altLang="en-US" sz="1000" b="0" i="0">
              <a:solidFill>
                <a:srgbClr val="060607"/>
              </a:solidFill>
              <a:latin typeface="宋体" panose="02010600030101010101" pitchFamily="2" charset="-122"/>
            </a:endParaRPr>
          </a:p>
        </p:txBody>
      </p:sp>
      <p:sp>
        <p:nvSpPr>
          <p:cNvPr id="25" name="文本框 24"/>
          <p:cNvSpPr txBox="1"/>
          <p:nvPr/>
        </p:nvSpPr>
        <p:spPr>
          <a:xfrm>
            <a:off x="1966595" y="4986020"/>
            <a:ext cx="1817370" cy="783590"/>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减少文章的词汇量，并减少使用长难词汇和生僻词汇，使文章更简单。</a:t>
            </a:r>
            <a:endParaRPr lang="zh-CN" altLang="en-US" sz="1000" b="0" i="0">
              <a:solidFill>
                <a:srgbClr val="060607"/>
              </a:solidFill>
              <a:latin typeface="宋体" panose="02010600030101010101" pitchFamily="2" charset="-122"/>
            </a:endParaRPr>
          </a:p>
        </p:txBody>
      </p:sp>
      <p:sp>
        <p:nvSpPr>
          <p:cNvPr id="27" name="文本框 26"/>
          <p:cNvSpPr txBox="1"/>
          <p:nvPr/>
        </p:nvSpPr>
        <p:spPr>
          <a:xfrm>
            <a:off x="5941060" y="2495550"/>
            <a:ext cx="2411730" cy="32194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增加文章的连接词。</a:t>
            </a:r>
            <a:endParaRPr lang="zh-CN" altLang="en-US" sz="1000" b="0" i="0">
              <a:solidFill>
                <a:srgbClr val="060607"/>
              </a:solidFill>
              <a:latin typeface="宋体" panose="02010600030101010101" pitchFamily="2" charset="-122"/>
            </a:endParaRPr>
          </a:p>
        </p:txBody>
      </p:sp>
      <p:sp>
        <p:nvSpPr>
          <p:cNvPr id="28" name="文本框 27"/>
          <p:cNvSpPr txBox="1"/>
          <p:nvPr/>
        </p:nvSpPr>
        <p:spPr>
          <a:xfrm>
            <a:off x="5944870" y="3199765"/>
            <a:ext cx="188849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增加文章的连接词，并增加更高级的连接句子，例如使用一些从句。</a:t>
            </a:r>
            <a:endParaRPr lang="zh-CN" altLang="en-US" sz="1000" b="0" i="0">
              <a:solidFill>
                <a:srgbClr val="060607"/>
              </a:solidFill>
              <a:latin typeface="宋体" panose="02010600030101010101" pitchFamily="2" charset="-122"/>
            </a:endParaRPr>
          </a:p>
        </p:txBody>
      </p:sp>
      <p:sp>
        <p:nvSpPr>
          <p:cNvPr id="30" name="文本框 29"/>
          <p:cNvSpPr txBox="1"/>
          <p:nvPr/>
        </p:nvSpPr>
        <p:spPr>
          <a:xfrm>
            <a:off x="5988050" y="4328160"/>
            <a:ext cx="2364740" cy="321945"/>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减少文章的连接词。</a:t>
            </a:r>
            <a:endParaRPr lang="zh-CN" altLang="en-US" sz="1000" b="0" i="0">
              <a:solidFill>
                <a:srgbClr val="060607"/>
              </a:solidFill>
              <a:latin typeface="宋体" panose="02010600030101010101" pitchFamily="2" charset="-122"/>
            </a:endParaRPr>
          </a:p>
        </p:txBody>
      </p:sp>
      <p:sp>
        <p:nvSpPr>
          <p:cNvPr id="32" name="文本框 31"/>
          <p:cNvSpPr txBox="1"/>
          <p:nvPr/>
        </p:nvSpPr>
        <p:spPr>
          <a:xfrm>
            <a:off x="5988050" y="4901565"/>
            <a:ext cx="1808480" cy="55308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减少连接词的使用，并减少使用高级连接句子。</a:t>
            </a:r>
            <a:endParaRPr lang="zh-CN" altLang="en-US" sz="1000" b="0" i="0">
              <a:solidFill>
                <a:srgbClr val="060607"/>
              </a:solidFill>
              <a:latin typeface="宋体" panose="02010600030101010101" pitchFamily="2" charset="-122"/>
            </a:endParaRPr>
          </a:p>
        </p:txBody>
      </p:sp>
      <p:sp>
        <p:nvSpPr>
          <p:cNvPr id="34" name="文本框 33"/>
          <p:cNvSpPr txBox="1"/>
          <p:nvPr/>
        </p:nvSpPr>
        <p:spPr>
          <a:xfrm>
            <a:off x="9650730" y="2463800"/>
            <a:ext cx="221488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减少一些语法错误，例如拼写错误、主谓不一致、时态使用不当、冠词误用等。但确保这些错误仍然存在。</a:t>
            </a:r>
            <a:endParaRPr lang="zh-CN" altLang="en-US" sz="1000" b="0" i="0">
              <a:solidFill>
                <a:srgbClr val="060607"/>
              </a:solidFill>
              <a:latin typeface="宋体" panose="02010600030101010101" pitchFamily="2" charset="-122"/>
            </a:endParaRPr>
          </a:p>
        </p:txBody>
      </p:sp>
      <p:sp>
        <p:nvSpPr>
          <p:cNvPr id="35" name="文本框 34"/>
          <p:cNvSpPr txBox="1"/>
          <p:nvPr/>
        </p:nvSpPr>
        <p:spPr>
          <a:xfrm>
            <a:off x="9654540" y="3313430"/>
            <a:ext cx="2211070" cy="101473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减少大量语法错误，例如拼写错误、主谓不一致、时态使用不当、冠词误用等。但确保这些错误仍然存在。</a:t>
            </a:r>
            <a:endParaRPr lang="zh-CN" altLang="en-US" sz="1000" b="0" i="0">
              <a:solidFill>
                <a:srgbClr val="060607"/>
              </a:solidFill>
              <a:latin typeface="宋体" panose="02010600030101010101" pitchFamily="2" charset="-122"/>
            </a:endParaRPr>
          </a:p>
        </p:txBody>
      </p:sp>
      <p:sp>
        <p:nvSpPr>
          <p:cNvPr id="36" name="文本框 35"/>
          <p:cNvSpPr txBox="1"/>
          <p:nvPr/>
        </p:nvSpPr>
        <p:spPr>
          <a:xfrm>
            <a:off x="9705975" y="4328160"/>
            <a:ext cx="206502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增加一些语法错误，例如拼写错误、主谓不一致、时态使用不当、冠词误用等。</a:t>
            </a:r>
            <a:endParaRPr lang="zh-CN" altLang="en-US" sz="1000" b="0" i="0">
              <a:solidFill>
                <a:srgbClr val="060607"/>
              </a:solidFill>
              <a:latin typeface="宋体" panose="02010600030101010101" pitchFamily="2" charset="-122"/>
            </a:endParaRPr>
          </a:p>
        </p:txBody>
      </p:sp>
      <p:sp>
        <p:nvSpPr>
          <p:cNvPr id="37" name="文本框 36"/>
          <p:cNvSpPr txBox="1"/>
          <p:nvPr/>
        </p:nvSpPr>
        <p:spPr>
          <a:xfrm>
            <a:off x="9716770" y="5052695"/>
            <a:ext cx="206502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增加大量语法错误，例如拼写错误、主谓不一致、时态使用不当、冠词误用等。</a:t>
            </a:r>
            <a:endParaRPr lang="zh-CN" altLang="en-US" sz="1000" b="0" i="0">
              <a:solidFill>
                <a:srgbClr val="060607"/>
              </a:solidFill>
              <a:latin typeface="宋体" panose="02010600030101010101" pitchFamily="2" charset="-122"/>
            </a:endParaRPr>
          </a:p>
        </p:txBody>
      </p:sp>
      <p:sp>
        <p:nvSpPr>
          <p:cNvPr id="2" name="矩形 1"/>
          <p:cNvSpPr/>
          <p:nvPr/>
        </p:nvSpPr>
        <p:spPr>
          <a:xfrm>
            <a:off x="2022475" y="820420"/>
            <a:ext cx="9199245" cy="15113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在下图当中</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difv</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difc</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difg, </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分别代表了需要的实际分数与蒸馏过滤算法计算的词汇得分，连贯得分，语法得分相减的值，例如，若需要一篇</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4</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分的文章，但实际生成的文章经过蒸馏过滤算法得到了</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3</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分的词汇得分、</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5</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分的连贯得分和</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4</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分的语法得分，此时的</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difv</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,difc,difg </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分别为</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0</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endPar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
        <p:nvSpPr>
          <p:cNvPr id="4" name="矩形 3"/>
          <p:cNvSpPr/>
          <p:nvPr/>
        </p:nvSpPr>
        <p:spPr>
          <a:xfrm>
            <a:off x="431800" y="2642235"/>
            <a:ext cx="3438525" cy="474980"/>
          </a:xfrm>
          <a:prstGeom prst="rect">
            <a:avLst/>
          </a:prstGeom>
          <a:noFill/>
          <a:ln w="38100">
            <a:solidFill>
              <a:schemeClr val="accent2">
                <a:lumMod val="75000"/>
              </a:schemeClr>
            </a:solidFill>
            <a:prstDash val="sysDot"/>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矩形 4"/>
          <p:cNvSpPr/>
          <p:nvPr/>
        </p:nvSpPr>
        <p:spPr>
          <a:xfrm>
            <a:off x="4380865" y="4328160"/>
            <a:ext cx="2992120" cy="409575"/>
          </a:xfrm>
          <a:prstGeom prst="rect">
            <a:avLst/>
          </a:prstGeom>
          <a:noFill/>
          <a:ln w="38100">
            <a:solidFill>
              <a:schemeClr val="accent2">
                <a:lumMod val="75000"/>
              </a:schemeClr>
            </a:solidFill>
            <a:prstDash val="sysDot"/>
          </a:ln>
          <a:extLst>
            <a:ext uri="{909E8E84-426E-40DD-AFC4-6F175D3DCCD1}">
              <a14:hiddenFill xmlns:a14="http://schemas.microsoft.com/office/drawing/2010/main">
                <a:solidFill>
                  <a:schemeClr val="accent2"/>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2" grpId="0" animBg="1"/>
      <p:bldP spid="2" grpId="1" animBg="1"/>
      <p:bldP spid="4" grpId="0" animBg="1"/>
      <p:bldP spid="5" grpId="0" bldLvl="0" animBg="1"/>
      <p:bldP spid="4" grpId="1"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nvGrpSpPr>
          <p:cNvPr id="70" name="组合 69"/>
          <p:cNvGrpSpPr/>
          <p:nvPr>
            <p:custDataLst>
              <p:tags r:id="rId1"/>
            </p:custDataLst>
          </p:nvPr>
        </p:nvGrpSpPr>
        <p:grpSpPr bwMode="auto">
          <a:xfrm>
            <a:off x="312738" y="2593975"/>
            <a:ext cx="4843462" cy="712788"/>
            <a:chOff x="6298049" y="1397569"/>
            <a:chExt cx="4842391" cy="712882"/>
          </a:xfrm>
        </p:grpSpPr>
        <p:sp>
          <p:nvSpPr>
            <p:cNvPr id="20" name="Freeform 74"/>
            <p:cNvSpPr>
              <a:spLocks noEditPoints="1"/>
            </p:cNvSpPr>
            <p:nvPr>
              <p:custDataLst>
                <p:tags r:id="rId2"/>
              </p:custDataLst>
            </p:nvPr>
          </p:nvSpPr>
          <p:spPr bwMode="auto">
            <a:xfrm>
              <a:off x="7321760" y="1592858"/>
              <a:ext cx="538044" cy="350883"/>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sp>
          <p:nvSpPr>
            <p:cNvPr id="4156" name="文本框 20"/>
            <p:cNvSpPr txBox="1">
              <a:spLocks noChangeArrowheads="1"/>
            </p:cNvSpPr>
            <p:nvPr>
              <p:custDataLst>
                <p:tags r:id="rId3"/>
              </p:custDataLst>
            </p:nvPr>
          </p:nvSpPr>
          <p:spPr bwMode="auto">
            <a:xfrm>
              <a:off x="8181210" y="1506484"/>
              <a:ext cx="2840404"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论文概述</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8" name="矩形 17"/>
            <p:cNvSpPr/>
            <p:nvPr>
              <p:custDataLst>
                <p:tags r:id="rId4"/>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23" name="直接连接符 22"/>
            <p:cNvCxnSpPr/>
            <p:nvPr>
              <p:custDataLst>
                <p:tags r:id="rId5"/>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9" name="组合 68"/>
            <p:cNvGrpSpPr/>
            <p:nvPr/>
          </p:nvGrpSpPr>
          <p:grpSpPr bwMode="auto">
            <a:xfrm>
              <a:off x="6298049" y="1397569"/>
              <a:ext cx="919239" cy="712882"/>
              <a:chOff x="6191369" y="1397569"/>
              <a:chExt cx="919239" cy="712882"/>
            </a:xfrm>
          </p:grpSpPr>
          <p:sp>
            <p:nvSpPr>
              <p:cNvPr id="68" name="矩形 67"/>
              <p:cNvSpPr/>
              <p:nvPr>
                <p:custDataLst>
                  <p:tags r:id="rId6"/>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61" name="文本框 18"/>
              <p:cNvSpPr txBox="1">
                <a:spLocks noChangeArrowheads="1"/>
              </p:cNvSpPr>
              <p:nvPr>
                <p:custDataLst>
                  <p:tags r:id="rId7"/>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rgbClr val="044875"/>
                    </a:solidFill>
                    <a:latin typeface="黑体" panose="02010609060101010101" pitchFamily="49" charset="-122"/>
                    <a:ea typeface="黑体" panose="02010609060101010101" pitchFamily="49" charset="-122"/>
                  </a:rPr>
                  <a:t>01</a:t>
                </a:r>
                <a:endParaRPr lang="zh-CN" altLang="en-US" sz="3600">
                  <a:solidFill>
                    <a:srgbClr val="044875"/>
                  </a:solidFill>
                  <a:latin typeface="黑体" panose="02010609060101010101" pitchFamily="49" charset="-122"/>
                  <a:ea typeface="黑体" panose="02010609060101010101" pitchFamily="49" charset="-122"/>
                </a:endParaRPr>
              </a:p>
            </p:txBody>
          </p:sp>
        </p:grpSp>
      </p:grpSp>
      <p:grpSp>
        <p:nvGrpSpPr>
          <p:cNvPr id="24" name="组合 23"/>
          <p:cNvGrpSpPr/>
          <p:nvPr>
            <p:custDataLst>
              <p:tags r:id="rId8"/>
            </p:custDataLst>
          </p:nvPr>
        </p:nvGrpSpPr>
        <p:grpSpPr bwMode="auto">
          <a:xfrm>
            <a:off x="312738" y="4083998"/>
            <a:ext cx="4843462" cy="712788"/>
            <a:chOff x="6535248" y="4281002"/>
            <a:chExt cx="4842391" cy="712882"/>
          </a:xfrm>
        </p:grpSpPr>
        <p:grpSp>
          <p:nvGrpSpPr>
            <p:cNvPr id="4139" name="组合 116"/>
            <p:cNvGrpSpPr/>
            <p:nvPr/>
          </p:nvGrpSpPr>
          <p:grpSpPr bwMode="auto">
            <a:xfrm>
              <a:off x="6535248" y="4281002"/>
              <a:ext cx="4842391" cy="712882"/>
              <a:chOff x="6298049" y="1397569"/>
              <a:chExt cx="4842391" cy="712882"/>
            </a:xfrm>
          </p:grpSpPr>
          <p:sp>
            <p:nvSpPr>
              <p:cNvPr id="4141" name="文本框 126"/>
              <p:cNvSpPr txBox="1">
                <a:spLocks noChangeArrowheads="1"/>
              </p:cNvSpPr>
              <p:nvPr>
                <p:custDataLst>
                  <p:tags r:id="rId9"/>
                </p:custDataLst>
              </p:nvPr>
            </p:nvSpPr>
            <p:spPr bwMode="auto">
              <a:xfrm>
                <a:off x="820026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研究方法</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28" name="矩形 127"/>
              <p:cNvSpPr/>
              <p:nvPr>
                <p:custDataLst>
                  <p:tags r:id="rId10"/>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129" name="直接连接符 128"/>
              <p:cNvCxnSpPr/>
              <p:nvPr>
                <p:custDataLst>
                  <p:tags r:id="rId11"/>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44" name="组合 129"/>
              <p:cNvGrpSpPr/>
              <p:nvPr/>
            </p:nvGrpSpPr>
            <p:grpSpPr bwMode="auto">
              <a:xfrm>
                <a:off x="6298049" y="1397569"/>
                <a:ext cx="919239" cy="712882"/>
                <a:chOff x="6191369" y="1397569"/>
                <a:chExt cx="919239" cy="712882"/>
              </a:xfrm>
            </p:grpSpPr>
            <p:sp>
              <p:nvSpPr>
                <p:cNvPr id="131" name="矩形 130"/>
                <p:cNvSpPr/>
                <p:nvPr>
                  <p:custDataLst>
                    <p:tags r:id="rId12"/>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46" name="文本框 131"/>
                <p:cNvSpPr txBox="1">
                  <a:spLocks noChangeArrowheads="1"/>
                </p:cNvSpPr>
                <p:nvPr>
                  <p:custDataLst>
                    <p:tags r:id="rId13"/>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02</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3" name="Freeform 306"/>
            <p:cNvSpPr>
              <a:spLocks noEditPoints="1"/>
            </p:cNvSpPr>
            <p:nvPr>
              <p:custDataLst>
                <p:tags r:id="rId14"/>
              </p:custDataLst>
            </p:nvPr>
          </p:nvSpPr>
          <p:spPr bwMode="auto">
            <a:xfrm>
              <a:off x="7601812" y="4390554"/>
              <a:ext cx="539631" cy="536646"/>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grpSp>
        <p:nvGrpSpPr>
          <p:cNvPr id="16" name="组合 15"/>
          <p:cNvGrpSpPr/>
          <p:nvPr>
            <p:custDataLst>
              <p:tags r:id="rId15"/>
            </p:custDataLst>
          </p:nvPr>
        </p:nvGrpSpPr>
        <p:grpSpPr bwMode="auto">
          <a:xfrm>
            <a:off x="6921501" y="2593975"/>
            <a:ext cx="4843462" cy="712788"/>
            <a:chOff x="309691" y="2998271"/>
            <a:chExt cx="4842391" cy="712882"/>
          </a:xfrm>
        </p:grpSpPr>
        <p:grpSp>
          <p:nvGrpSpPr>
            <p:cNvPr id="4131" name="组合 71"/>
            <p:cNvGrpSpPr/>
            <p:nvPr/>
          </p:nvGrpSpPr>
          <p:grpSpPr bwMode="auto">
            <a:xfrm>
              <a:off x="309691" y="2998271"/>
              <a:ext cx="4842391" cy="712882"/>
              <a:chOff x="6298049" y="1397569"/>
              <a:chExt cx="4842391" cy="712882"/>
            </a:xfrm>
          </p:grpSpPr>
          <p:sp>
            <p:nvSpPr>
              <p:cNvPr id="4133" name="文本框 73"/>
              <p:cNvSpPr txBox="1">
                <a:spLocks noChangeArrowheads="1"/>
              </p:cNvSpPr>
              <p:nvPr>
                <p:custDataLst>
                  <p:tags r:id="rId16"/>
                </p:custDataLst>
              </p:nvPr>
            </p:nvSpPr>
            <p:spPr bwMode="auto">
              <a:xfrm>
                <a:off x="8022751" y="1467903"/>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实验</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75" name="矩形 74"/>
              <p:cNvSpPr/>
              <p:nvPr>
                <p:custDataLst>
                  <p:tags r:id="rId17"/>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76" name="直接连接符 75"/>
              <p:cNvCxnSpPr/>
              <p:nvPr>
                <p:custDataLst>
                  <p:tags r:id="rId18"/>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36" name="组合 76"/>
              <p:cNvGrpSpPr/>
              <p:nvPr/>
            </p:nvGrpSpPr>
            <p:grpSpPr bwMode="auto">
              <a:xfrm>
                <a:off x="6298049" y="1397569"/>
                <a:ext cx="919239" cy="712882"/>
                <a:chOff x="6191369" y="1397569"/>
                <a:chExt cx="919239" cy="712882"/>
              </a:xfrm>
            </p:grpSpPr>
            <p:sp>
              <p:nvSpPr>
                <p:cNvPr id="78" name="矩形 77"/>
                <p:cNvSpPr/>
                <p:nvPr>
                  <p:custDataLst>
                    <p:tags r:id="rId19"/>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38" name="文本框 78"/>
                <p:cNvSpPr txBox="1">
                  <a:spLocks noChangeArrowheads="1"/>
                </p:cNvSpPr>
                <p:nvPr>
                  <p:custDataLst>
                    <p:tags r:id="rId20"/>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03</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0" name="Freeform 30"/>
            <p:cNvSpPr>
              <a:spLocks noEditPoints="1"/>
            </p:cNvSpPr>
            <p:nvPr>
              <p:custDataLst>
                <p:tags r:id="rId21"/>
              </p:custDataLst>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grpSp>
        <p:nvGrpSpPr>
          <p:cNvPr id="22" name="组合 21"/>
          <p:cNvGrpSpPr/>
          <p:nvPr>
            <p:custDataLst>
              <p:tags r:id="rId22"/>
            </p:custDataLst>
          </p:nvPr>
        </p:nvGrpSpPr>
        <p:grpSpPr bwMode="auto">
          <a:xfrm>
            <a:off x="6932613" y="4083998"/>
            <a:ext cx="4843462" cy="712788"/>
            <a:chOff x="6535248" y="3340628"/>
            <a:chExt cx="4842391" cy="712882"/>
          </a:xfrm>
        </p:grpSpPr>
        <p:grpSp>
          <p:nvGrpSpPr>
            <p:cNvPr id="4123" name="组合 115"/>
            <p:cNvGrpSpPr/>
            <p:nvPr/>
          </p:nvGrpSpPr>
          <p:grpSpPr bwMode="auto">
            <a:xfrm>
              <a:off x="6535248" y="3340628"/>
              <a:ext cx="4842391" cy="712882"/>
              <a:chOff x="6298049" y="1397569"/>
              <a:chExt cx="4842391" cy="712882"/>
            </a:xfrm>
          </p:grpSpPr>
          <p:sp>
            <p:nvSpPr>
              <p:cNvPr id="4125" name="文本框 133"/>
              <p:cNvSpPr txBox="1">
                <a:spLocks noChangeArrowheads="1"/>
              </p:cNvSpPr>
              <p:nvPr>
                <p:custDataLst>
                  <p:tags r:id="rId23"/>
                </p:custDataLst>
              </p:nvPr>
            </p:nvSpPr>
            <p:spPr bwMode="auto">
              <a:xfrm>
                <a:off x="802881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总结</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35" name="矩形 134"/>
              <p:cNvSpPr/>
              <p:nvPr>
                <p:custDataLst>
                  <p:tags r:id="rId24"/>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136" name="直接连接符 135"/>
              <p:cNvCxnSpPr/>
              <p:nvPr>
                <p:custDataLst>
                  <p:tags r:id="rId25"/>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8" name="组合 136"/>
              <p:cNvGrpSpPr/>
              <p:nvPr/>
            </p:nvGrpSpPr>
            <p:grpSpPr bwMode="auto">
              <a:xfrm>
                <a:off x="6298049" y="1397569"/>
                <a:ext cx="919239" cy="712882"/>
                <a:chOff x="6191369" y="1397569"/>
                <a:chExt cx="919239" cy="712882"/>
              </a:xfrm>
            </p:grpSpPr>
            <p:sp>
              <p:nvSpPr>
                <p:cNvPr id="138" name="矩形 137"/>
                <p:cNvSpPr/>
                <p:nvPr>
                  <p:custDataLst>
                    <p:tags r:id="rId26"/>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30" name="文本框 138"/>
                <p:cNvSpPr txBox="1">
                  <a:spLocks noChangeArrowheads="1"/>
                </p:cNvSpPr>
                <p:nvPr>
                  <p:custDataLst>
                    <p:tags r:id="rId27"/>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04</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2" name="Freeform 59"/>
            <p:cNvSpPr>
              <a:spLocks noEditPoints="1"/>
            </p:cNvSpPr>
            <p:nvPr>
              <p:custDataLst>
                <p:tags r:id="rId28"/>
              </p:custDataLst>
            </p:nvPr>
          </p:nvSpPr>
          <p:spPr bwMode="auto">
            <a:xfrm>
              <a:off x="7538326" y="3469233"/>
              <a:ext cx="606291" cy="45726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cxnSp>
        <p:nvCxnSpPr>
          <p:cNvPr id="108" name="直接连接符 107"/>
          <p:cNvCxnSpPr/>
          <p:nvPr>
            <p:custDataLst>
              <p:tags r:id="rId29"/>
            </p:custDataLst>
          </p:nvPr>
        </p:nvCxnSpPr>
        <p:spPr>
          <a:xfrm flipH="1">
            <a:off x="5534025" y="2955925"/>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custDataLst>
              <p:tags r:id="rId30"/>
            </p:custDataLst>
          </p:nvPr>
        </p:nvCxnSpPr>
        <p:spPr>
          <a:xfrm flipH="1">
            <a:off x="5591334" y="4440392"/>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194055" y="830769"/>
            <a:ext cx="7924800" cy="584775"/>
          </a:xfrm>
          <a:prstGeom prst="rect">
            <a:avLst/>
          </a:prstGeom>
          <a:noFill/>
        </p:spPr>
        <p:txBody>
          <a:bodyPr wrap="square">
            <a:spAutoFit/>
          </a:bodyPr>
          <a:lstStyle/>
          <a:p>
            <a:pPr algn="ctr" eaLnBrk="1" fontAlgn="auto" hangingPunct="1">
              <a:spcBef>
                <a:spcPts val="0"/>
              </a:spcBef>
              <a:spcAft>
                <a:spcPts val="0"/>
              </a:spcAft>
              <a:defRPr/>
            </a:pPr>
            <a:r>
              <a:rPr lang="zh-CN" altLang="en-US" sz="3200" dirty="0">
                <a:solidFill>
                  <a:srgbClr val="044875"/>
                </a:solidFill>
                <a:latin typeface="黑体" panose="02010609060101010101" pitchFamily="49" charset="-122"/>
                <a:ea typeface="黑体" panose="02010609060101010101" pitchFamily="49" charset="-122"/>
              </a:rPr>
              <a:t>答辩流程</a:t>
            </a:r>
            <a:endParaRPr lang="zh-CN" altLang="en-US" sz="3200" dirty="0">
              <a:solidFill>
                <a:srgbClr val="044875"/>
              </a:solidFill>
              <a:latin typeface="黑体" panose="02010609060101010101" pitchFamily="49" charset="-122"/>
              <a:ea typeface="黑体" panose="02010609060101010101" pitchFamily="49" charset="-122"/>
            </a:endParaRPr>
          </a:p>
        </p:txBody>
      </p:sp>
      <p:grpSp>
        <p:nvGrpSpPr>
          <p:cNvPr id="163" name="组合 162"/>
          <p:cNvGrpSpPr/>
          <p:nvPr/>
        </p:nvGrpSpPr>
        <p:grpSpPr bwMode="auto">
          <a:xfrm>
            <a:off x="3455988" y="1511300"/>
            <a:ext cx="5262562" cy="376238"/>
            <a:chOff x="3455443" y="1512024"/>
            <a:chExt cx="5263600" cy="375186"/>
          </a:xfrm>
        </p:grpSpPr>
        <p:sp>
          <p:nvSpPr>
            <p:cNvPr id="155" name="文本框 154"/>
            <p:cNvSpPr txBox="1"/>
            <p:nvPr/>
          </p:nvSpPr>
          <p:spPr>
            <a:xfrm>
              <a:off x="3455443" y="1518356"/>
              <a:ext cx="5263600" cy="368854"/>
            </a:xfrm>
            <a:prstGeom prst="rect">
              <a:avLst/>
            </a:prstGeom>
            <a:noFill/>
          </p:spPr>
          <p:txBody>
            <a:bodyPr>
              <a:spAutoFit/>
            </a:bodyPr>
            <a:lstStyle/>
            <a:p>
              <a:pPr algn="ctr" eaLnBrk="1" fontAlgn="auto" hangingPunct="1">
                <a:spcBef>
                  <a:spcPts val="0"/>
                </a:spcBef>
                <a:spcAft>
                  <a:spcPts val="0"/>
                </a:spcAft>
                <a:defRPr/>
              </a:pPr>
              <a:r>
                <a:rPr lang="en-US" altLang="zh-CN" dirty="0">
                  <a:solidFill>
                    <a:srgbClr val="044875"/>
                  </a:solidFill>
                  <a:latin typeface="黑体" panose="02010609060101010101" pitchFamily="49" charset="-122"/>
                  <a:ea typeface="黑体" panose="02010609060101010101" pitchFamily="49" charset="-122"/>
                </a:rPr>
                <a:t>LLM</a:t>
              </a:r>
              <a:r>
                <a:rPr lang="zh-CN" altLang="en-US" dirty="0">
                  <a:solidFill>
                    <a:srgbClr val="044875"/>
                  </a:solidFill>
                  <a:latin typeface="黑体" panose="02010609060101010101" pitchFamily="49" charset="-122"/>
                  <a:ea typeface="黑体" panose="02010609060101010101" pitchFamily="49" charset="-122"/>
                </a:rPr>
                <a:t>说得队</a:t>
              </a:r>
              <a:endParaRPr lang="zh-CN" altLang="en-US" dirty="0">
                <a:solidFill>
                  <a:srgbClr val="044875"/>
                </a:solidFill>
                <a:latin typeface="黑体" panose="02010609060101010101" pitchFamily="49" charset="-122"/>
                <a:ea typeface="黑体" panose="02010609060101010101" pitchFamily="49" charset="-122"/>
              </a:endParaRPr>
            </a:p>
          </p:txBody>
        </p:sp>
        <p:cxnSp>
          <p:nvCxnSpPr>
            <p:cNvPr id="157" name="直接连接符 156"/>
            <p:cNvCxnSpPr/>
            <p:nvPr/>
          </p:nvCxnSpPr>
          <p:spPr>
            <a:xfrm flipV="1">
              <a:off x="3699966" y="1512024"/>
              <a:ext cx="477455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1500" dirty="0">
                <a:solidFill>
                  <a:prstClr val="white"/>
                </a:solidFill>
                <a:latin typeface="黑体" panose="02010609060101010101" pitchFamily="49" charset="-122"/>
                <a:ea typeface="黑体" panose="02010609060101010101" pitchFamily="49" charset="-122"/>
              </a:rPr>
              <a:t>3</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65199" y="3652838"/>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40035" y="6609715"/>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测试数据集与</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评价指标</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3" name="文本框 2"/>
          <p:cNvSpPr txBox="1"/>
          <p:nvPr/>
        </p:nvSpPr>
        <p:spPr>
          <a:xfrm>
            <a:off x="341630" y="1757045"/>
            <a:ext cx="11060430" cy="1568450"/>
          </a:xfrm>
          <a:prstGeom prst="rect">
            <a:avLst/>
          </a:prstGeom>
        </p:spPr>
        <p:txBody>
          <a:bodyPr wrap="square">
            <a:spAutoFit/>
          </a:bodyPr>
          <a:p>
            <a:pPr marL="0" indent="248285" algn="just" defTabSz="266700">
              <a:lnSpc>
                <a:spcPct val="150000"/>
              </a:lnSpc>
              <a:spcAft>
                <a:spcPct val="0"/>
              </a:spcAft>
            </a:pPr>
            <a:r>
              <a:rPr lang="zh-CN" altLang="en-US" sz="1600" b="1">
                <a:latin typeface="宋体" panose="02010600030101010101" pitchFamily="2" charset="-122"/>
                <a:ea typeface="宋体" panose="02010600030101010101" pitchFamily="2" charset="-122"/>
              </a:rPr>
              <a:t>测试数据集：</a:t>
            </a:r>
            <a:r>
              <a:rPr lang="zh-CN" altLang="en-US" sz="1600">
                <a:latin typeface="宋体" panose="02010600030101010101" pitchFamily="2" charset="-122"/>
                <a:ea typeface="宋体" panose="02010600030101010101" pitchFamily="2" charset="-122"/>
              </a:rPr>
              <a:t>本次试验所采用</a:t>
            </a:r>
            <a:r>
              <a:rPr lang="en-US" altLang="zh-CN" sz="1600">
                <a:latin typeface="宋体" panose="02010600030101010101" pitchFamily="2" charset="-122"/>
                <a:ea typeface="宋体" panose="02010600030101010101" pitchFamily="2" charset="-122"/>
              </a:rPr>
              <a:t>Kaggle</a:t>
            </a:r>
            <a:r>
              <a:rPr lang="zh-CN" altLang="en-US" sz="1600">
                <a:latin typeface="宋体" panose="02010600030101010101" pitchFamily="2" charset="-122"/>
                <a:ea typeface="宋体" panose="02010600030101010101" pitchFamily="2" charset="-122"/>
              </a:rPr>
              <a:t>平台发布的</a:t>
            </a:r>
            <a:r>
              <a:rPr lang="en-US" altLang="zh-CN" sz="1600">
                <a:latin typeface="宋体" panose="02010600030101010101" pitchFamily="2" charset="-122"/>
                <a:ea typeface="宋体" panose="02010600030101010101" pitchFamily="2" charset="-122"/>
              </a:rPr>
              <a:t>ELLIPSE Corpus</a:t>
            </a:r>
            <a:r>
              <a:rPr lang="zh-CN" altLang="en-US" sz="1600">
                <a:latin typeface="宋体" panose="02010600030101010101" pitchFamily="2" charset="-122"/>
                <a:ea typeface="宋体" panose="02010600030101010101" pitchFamily="2" charset="-122"/>
              </a:rPr>
              <a:t>的</a:t>
            </a:r>
            <a:r>
              <a:rPr lang="en-US" altLang="zh-CN" sz="1600">
                <a:latin typeface="宋体" panose="02010600030101010101" pitchFamily="2" charset="-122"/>
                <a:ea typeface="宋体" panose="02010600030101010101" pitchFamily="2" charset="-122"/>
              </a:rPr>
              <a:t>Distance Learning</a:t>
            </a:r>
            <a:r>
              <a:rPr lang="zh-CN" altLang="en-US" sz="1600">
                <a:latin typeface="宋体" panose="02010600030101010101" pitchFamily="2" charset="-122"/>
                <a:ea typeface="宋体" panose="02010600030101010101" pitchFamily="2" charset="-122"/>
              </a:rPr>
              <a:t>主题的剩余</a:t>
            </a:r>
            <a:r>
              <a:rPr lang="en-US" altLang="zh-CN" sz="1600">
                <a:latin typeface="宋体" panose="02010600030101010101" pitchFamily="2" charset="-122"/>
                <a:ea typeface="宋体" panose="02010600030101010101" pitchFamily="2" charset="-122"/>
              </a:rPr>
              <a:t>288</a:t>
            </a:r>
            <a:r>
              <a:rPr lang="zh-CN" altLang="en-US" sz="1600">
                <a:latin typeface="宋体" panose="02010600030101010101" pitchFamily="2" charset="-122"/>
                <a:ea typeface="宋体" panose="02010600030101010101" pitchFamily="2" charset="-122"/>
              </a:rPr>
              <a:t>篇数据作为测试所用的数据集，对模型进行性能测试。（上一节已经提及）</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p:txBody>
      </p:sp>
      <p:sp>
        <p:nvSpPr>
          <p:cNvPr id="8" name="文本框 7"/>
          <p:cNvSpPr txBox="1"/>
          <p:nvPr/>
        </p:nvSpPr>
        <p:spPr>
          <a:xfrm>
            <a:off x="340995" y="3211830"/>
            <a:ext cx="11061065" cy="3333115"/>
          </a:xfrm>
          <a:prstGeom prst="rect">
            <a:avLst/>
          </a:prstGeom>
        </p:spPr>
        <p:txBody>
          <a:bodyPr wrap="square">
            <a:spAutoFit/>
          </a:bodyPr>
          <a:p>
            <a:pPr marL="0" indent="266700" algn="just" defTabSz="266700">
              <a:lnSpc>
                <a:spcPct val="150000"/>
              </a:lnSpc>
              <a:spcAft>
                <a:spcPts val="800"/>
              </a:spcAft>
            </a:pPr>
            <a:r>
              <a:rPr lang="zh-CN" altLang="en-US" sz="1600" b="1">
                <a:solidFill>
                  <a:srgbClr val="060607"/>
                </a:solidFill>
                <a:latin typeface="宋体" panose="02010600030101010101" pitchFamily="2" charset="-122"/>
                <a:ea typeface="宋体" panose="02010600030101010101" pitchFamily="2" charset="-122"/>
              </a:rPr>
              <a:t>评价指标：</a:t>
            </a:r>
            <a:r>
              <a:rPr lang="zh-CN" altLang="en-US" sz="1600">
                <a:solidFill>
                  <a:srgbClr val="060607"/>
                </a:solidFill>
                <a:latin typeface="宋体" panose="02010600030101010101" pitchFamily="2" charset="-122"/>
                <a:ea typeface="宋体" panose="02010600030101010101" pitchFamily="2" charset="-122"/>
              </a:rPr>
              <a:t>本研究采用的评价指标为</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a:t>
            </a:r>
            <a:r>
              <a:rPr lang="en-US" altLang="zh-CN" sz="1600">
                <a:solidFill>
                  <a:srgbClr val="060607"/>
                </a:solidFill>
                <a:latin typeface="Times New Roman" panose="02020603050405020304"/>
                <a:ea typeface="Times New Roman" panose="02020603050405020304"/>
              </a:rPr>
              <a:t>Quadratic</a:t>
            </a:r>
            <a:r>
              <a:rPr lang="en-US" altLang="zh-CN" sz="1600">
                <a:solidFill>
                  <a:srgbClr val="060607"/>
                </a:solidFill>
                <a:latin typeface="宋体" panose="02010600030101010101" pitchFamily="2" charset="-122"/>
                <a:ea typeface="宋体" panose="02010600030101010101" pitchFamily="2" charset="-122"/>
              </a:rPr>
              <a:t> </a:t>
            </a:r>
            <a:r>
              <a:rPr lang="en-US" altLang="zh-CN" sz="1600">
                <a:solidFill>
                  <a:srgbClr val="060607"/>
                </a:solidFill>
                <a:latin typeface="Times New Roman" panose="02020603050405020304"/>
                <a:ea typeface="Times New Roman" panose="02020603050405020304"/>
              </a:rPr>
              <a:t>Weighted</a:t>
            </a:r>
            <a:r>
              <a:rPr lang="en-US" altLang="zh-CN" sz="1600">
                <a:solidFill>
                  <a:srgbClr val="060607"/>
                </a:solidFill>
                <a:latin typeface="宋体" panose="02010600030101010101" pitchFamily="2" charset="-122"/>
                <a:ea typeface="宋体" panose="02010600030101010101" pitchFamily="2" charset="-122"/>
              </a:rPr>
              <a:t> </a:t>
            </a:r>
            <a:r>
              <a:rPr lang="en-US" altLang="zh-CN" sz="1600">
                <a:solidFill>
                  <a:srgbClr val="060607"/>
                </a:solidFill>
                <a:latin typeface="Times New Roman" panose="02020603050405020304"/>
                <a:ea typeface="Times New Roman" panose="02020603050405020304"/>
              </a:rPr>
              <a:t>Kappa</a:t>
            </a:r>
            <a:r>
              <a:rPr lang="zh-CN" altLang="en-US" sz="1600">
                <a:solidFill>
                  <a:srgbClr val="060607"/>
                </a:solidFill>
                <a:latin typeface="宋体" panose="02010600030101010101" pitchFamily="2" charset="-122"/>
                <a:ea typeface="宋体" panose="02010600030101010101" pitchFamily="2" charset="-122"/>
              </a:rPr>
              <a:t>）值。</a:t>
            </a: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是一种用于衡量分类任务中模型预测与真实标签之间一致性的指标，常被用于作文自动评分，它考虑了分类的顺序性，对相邻类别之间的错误给予较小的惩罚，而对相隔较远的类别错误给予较大的惩罚。</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的取值范围通常在</a:t>
            </a:r>
            <a:r>
              <a:rPr lang="en-US" altLang="zh-CN" sz="1600">
                <a:solidFill>
                  <a:srgbClr val="060607"/>
                </a:solidFill>
                <a:latin typeface="宋体" panose="02010600030101010101" pitchFamily="2" charset="-122"/>
                <a:ea typeface="宋体" panose="02010600030101010101" pitchFamily="2" charset="-122"/>
              </a:rPr>
              <a:t>-</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到</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之间，其中</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表示完全一致，</a:t>
            </a:r>
            <a:r>
              <a:rPr lang="en-US" altLang="zh-CN" sz="1600">
                <a:solidFill>
                  <a:srgbClr val="060607"/>
                </a:solidFill>
                <a:latin typeface="Times New Roman" panose="02020603050405020304"/>
                <a:ea typeface="Times New Roman" panose="02020603050405020304"/>
              </a:rPr>
              <a:t>0</a:t>
            </a:r>
            <a:r>
              <a:rPr lang="zh-CN" altLang="en-US" sz="1600">
                <a:solidFill>
                  <a:srgbClr val="060607"/>
                </a:solidFill>
                <a:latin typeface="宋体" panose="02010600030101010101" pitchFamily="2" charset="-122"/>
                <a:ea typeface="宋体" panose="02010600030101010101" pitchFamily="2" charset="-122"/>
              </a:rPr>
              <a:t>表示一致性与随机猜测相同，负值表示一致性低于随机猜测。</a:t>
            </a: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00000"/>
              </a:lnSpc>
              <a:spcAft>
                <a:spcPts val="800"/>
              </a:spcAft>
            </a:pP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r>
              <a:rPr lang="zh-CN" altLang="en-US" sz="1600">
                <a:solidFill>
                  <a:srgbClr val="060607"/>
                </a:solidFill>
                <a:latin typeface="宋体" panose="02010600030101010101" pitchFamily="2" charset="-122"/>
                <a:ea typeface="宋体" panose="02010600030101010101" pitchFamily="2" charset="-122"/>
              </a:rPr>
              <a:t>在作文自动评分任务中，</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能够很好地反映模型评分与人工评分之间的一致性程度。通过计算模型预测分数与人工标注分数之间的</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值，可以评估模型的评分准确性。</a:t>
            </a:r>
            <a:endParaRPr lang="zh-CN" altLang="en-US" sz="1600">
              <a:solidFill>
                <a:srgbClr val="060607"/>
              </a:solidFill>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1"/>
          <a:stretch>
            <a:fillRect/>
          </a:stretch>
        </p:blipFill>
        <p:spPr>
          <a:xfrm>
            <a:off x="4256405" y="4933950"/>
            <a:ext cx="3231515" cy="762000"/>
          </a:xfrm>
          <a:prstGeom prst="rect">
            <a:avLst/>
          </a:prstGeom>
        </p:spPr>
      </p:pic>
      <p:sp>
        <p:nvSpPr>
          <p:cNvPr id="22" name="矩形 21"/>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3" name="矩形 22"/>
          <p:cNvSpPr/>
          <p:nvPr/>
        </p:nvSpPr>
        <p:spPr>
          <a:xfrm>
            <a:off x="2869306" y="-93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4" name="矩形 23"/>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5" name="矩形 24"/>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6" name="图片 25"/>
          <p:cNvPicPr>
            <a:picLocks noChangeAspect="1"/>
          </p:cNvPicPr>
          <p:nvPr/>
        </p:nvPicPr>
        <p:blipFill>
          <a:blip r:embed="rId2"/>
          <a:stretch>
            <a:fillRect/>
          </a:stretch>
        </p:blipFill>
        <p:spPr>
          <a:xfrm>
            <a:off x="11425029" y="-12367"/>
            <a:ext cx="769480" cy="741600"/>
          </a:xfrm>
          <a:prstGeom prst="rect">
            <a:avLst/>
          </a:prstGeom>
          <a:ln w="19050">
            <a:noFill/>
          </a:ln>
        </p:spPr>
      </p:pic>
      <p:sp>
        <p:nvSpPr>
          <p:cNvPr id="27" name="矩形 26"/>
          <p:cNvSpPr/>
          <p:nvPr/>
        </p:nvSpPr>
        <p:spPr>
          <a:xfrm>
            <a:off x="5713928" y="-302"/>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29" name="图片 28"/>
          <p:cNvPicPr>
            <a:picLocks noChangeAspect="1"/>
          </p:cNvPicPr>
          <p:nvPr/>
        </p:nvPicPr>
        <p:blipFill>
          <a:blip r:embed="rId3"/>
          <a:stretch>
            <a:fillRect/>
          </a:stretch>
        </p:blipFill>
        <p:spPr>
          <a:xfrm>
            <a:off x="3124200" y="848995"/>
            <a:ext cx="5943600" cy="247650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39400" y="6609715"/>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基准模型</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69306" y="-93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5713928" y="-302"/>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文本框 2"/>
          <p:cNvSpPr txBox="1"/>
          <p:nvPr/>
        </p:nvSpPr>
        <p:spPr>
          <a:xfrm>
            <a:off x="565785" y="1872615"/>
            <a:ext cx="11060430" cy="3415030"/>
          </a:xfrm>
          <a:prstGeom prst="rect">
            <a:avLst/>
          </a:prstGeom>
        </p:spPr>
        <p:txBody>
          <a:bodyPr wrap="square">
            <a:spAutoFit/>
          </a:bodyPr>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本研究主要采用了</a:t>
            </a:r>
            <a:r>
              <a:rPr lang="zh-CN" altLang="en-US" sz="1600" b="1">
                <a:latin typeface="宋体" panose="02010600030101010101" pitchFamily="2" charset="-122"/>
                <a:ea typeface="宋体" panose="02010600030101010101" pitchFamily="2" charset="-122"/>
              </a:rPr>
              <a:t>预训练的</a:t>
            </a:r>
            <a:r>
              <a:rPr lang="en-US" altLang="zh-CN" sz="1600" b="1">
                <a:latin typeface="宋体" panose="02010600030101010101" pitchFamily="2" charset="-122"/>
                <a:ea typeface="宋体" panose="02010600030101010101" pitchFamily="2" charset="-122"/>
              </a:rPr>
              <a:t>RoBERTa</a:t>
            </a:r>
            <a:r>
              <a:rPr lang="zh-CN" altLang="en-US" sz="1600" b="1">
                <a:latin typeface="宋体" panose="02010600030101010101" pitchFamily="2" charset="-122"/>
                <a:ea typeface="宋体" panose="02010600030101010101" pitchFamily="2" charset="-122"/>
              </a:rPr>
              <a:t>分类器</a:t>
            </a:r>
            <a:r>
              <a:rPr lang="zh-CN" altLang="en-US" sz="1600">
                <a:latin typeface="宋体" panose="02010600030101010101" pitchFamily="2" charset="-122"/>
                <a:ea typeface="宋体" panose="02010600030101010101" pitchFamily="2" charset="-122"/>
              </a:rPr>
              <a:t>作为评测模型，构建了如下六种模型</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ea typeface="宋体" panose="02010600030101010101" pitchFamily="2" charset="-122"/>
              </a:rPr>
              <a:t>仅用大语言模型进行数据增强的数据集。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用大语言模型进行数据增强，同时进行词汇过滤的数据集。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3. </a:t>
            </a:r>
            <a:r>
              <a:rPr lang="zh-CN" altLang="en-US" sz="1600">
                <a:latin typeface="宋体" panose="02010600030101010101" pitchFamily="2" charset="-122"/>
                <a:ea typeface="宋体" panose="02010600030101010101" pitchFamily="2" charset="-122"/>
              </a:rPr>
              <a:t>用大语言模型进行数据增强，同时进行词汇，连贯过滤数据集。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4. </a:t>
            </a:r>
            <a:r>
              <a:rPr lang="zh-CN" altLang="en-US" sz="1600">
                <a:latin typeface="宋体" panose="02010600030101010101" pitchFamily="2" charset="-122"/>
                <a:ea typeface="宋体" panose="02010600030101010101" pitchFamily="2" charset="-122"/>
              </a:rPr>
              <a:t>用大语言模型进行数据增强，同时进行词汇，连贯，语法过滤数据集。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5. Elipse-corpus</a:t>
            </a:r>
            <a:r>
              <a:rPr lang="zh-CN" altLang="en-US" sz="1600">
                <a:latin typeface="宋体" panose="02010600030101010101" pitchFamily="2" charset="-122"/>
                <a:ea typeface="宋体" panose="02010600030101010101" pitchFamily="2" charset="-122"/>
              </a:rPr>
              <a:t>的其他跨主题数据集。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6. </a:t>
            </a:r>
            <a:r>
              <a:rPr lang="zh-CN" altLang="en-US" sz="1600">
                <a:latin typeface="宋体" panose="02010600030101010101" pitchFamily="2" charset="-122"/>
                <a:ea typeface="宋体" panose="02010600030101010101" pitchFamily="2" charset="-122"/>
              </a:rPr>
              <a:t>经过传统</a:t>
            </a:r>
            <a:r>
              <a:rPr lang="en-US" altLang="zh-CN" sz="1600">
                <a:latin typeface="宋体" panose="02010600030101010101" pitchFamily="2" charset="-122"/>
                <a:ea typeface="宋体" panose="02010600030101010101" pitchFamily="2" charset="-122"/>
              </a:rPr>
              <a:t>EDA</a:t>
            </a:r>
            <a:r>
              <a:rPr lang="zh-CN" altLang="en-US" sz="1600">
                <a:latin typeface="宋体" panose="02010600030101010101" pitchFamily="2" charset="-122"/>
                <a:ea typeface="宋体" panose="02010600030101010101" pitchFamily="2" charset="-122"/>
              </a:rPr>
              <a:t>增强的数据集。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本研究采用</a:t>
            </a:r>
            <a:r>
              <a:rPr lang="zh-CN" altLang="en-US" sz="1600">
                <a:solidFill>
                  <a:srgbClr val="FF0000"/>
                </a:solidFill>
                <a:latin typeface="宋体" panose="02010600030101010101" pitchFamily="2" charset="-122"/>
                <a:ea typeface="宋体" panose="02010600030101010101" pitchFamily="2" charset="-122"/>
              </a:rPr>
              <a:t>交叉熵损失</a:t>
            </a:r>
            <a:r>
              <a:rPr lang="zh-CN" altLang="en-US" sz="1600">
                <a:latin typeface="宋体" panose="02010600030101010101" pitchFamily="2" charset="-122"/>
                <a:ea typeface="宋体" panose="02010600030101010101" pitchFamily="2" charset="-122"/>
              </a:rPr>
              <a:t>作为模型训练的损失函数，为了防止模型的过拟合，当平均损失小于</a:t>
            </a:r>
            <a:r>
              <a:rPr lang="en-US" altLang="zh-CN" sz="1600">
                <a:latin typeface="宋体" panose="02010600030101010101" pitchFamily="2" charset="-122"/>
                <a:ea typeface="宋体" panose="02010600030101010101" pitchFamily="2" charset="-122"/>
              </a:rPr>
              <a:t>0.75</a:t>
            </a:r>
            <a:r>
              <a:rPr lang="zh-CN" altLang="en-US" sz="1600">
                <a:latin typeface="宋体" panose="02010600030101010101" pitchFamily="2" charset="-122"/>
                <a:ea typeface="宋体" panose="02010600030101010101" pitchFamily="2" charset="-122"/>
              </a:rPr>
              <a:t>就会停止模型的训练</a:t>
            </a:r>
            <a:endParaRPr lang="zh-CN" altLang="en-US" sz="1600">
              <a:latin typeface="宋体" panose="02010600030101010101" pitchFamily="2" charset="-122"/>
              <a:ea typeface="宋体" panose="02010600030101010101" pitchFamily="2" charset="-122"/>
            </a:endParaRPr>
          </a:p>
        </p:txBody>
      </p:sp>
      <p:sp>
        <p:nvSpPr>
          <p:cNvPr id="11" name="文本框 10"/>
          <p:cNvSpPr txBox="1"/>
          <p:nvPr/>
        </p:nvSpPr>
        <p:spPr>
          <a:xfrm>
            <a:off x="4348004" y="3437413"/>
            <a:ext cx="5080000" cy="374015"/>
          </a:xfrm>
          <a:prstGeom prst="rect">
            <a:avLst/>
          </a:prstGeom>
        </p:spPr>
        <p:txBody>
          <a:bodyPr>
            <a:spAutoFit/>
          </a:bodyPr>
          <a:p>
            <a:pPr defTabSz="266700">
              <a:lnSpc>
                <a:spcPct val="115000"/>
              </a:lnSpc>
              <a:spcAft>
                <a:spcPts val="800"/>
              </a:spcAft>
            </a:pPr>
            <a:r>
              <a:rPr lang="en-US" altLang="zh-CN" sz="1600">
                <a:latin typeface="等线" panose="02010600030101010101" charset="-122"/>
                <a:ea typeface="等线" panose="02010600030101010101" charset="-122"/>
              </a:rPr>
              <a:t>    </a:t>
            </a:r>
            <a:endParaRPr lang="en-US" altLang="zh-CN" sz="1600">
              <a:latin typeface="等线" panose="02010600030101010101" charset="-122"/>
              <a:ea typeface="等线" panose="02010600030101010101" charset="-122"/>
            </a:endParaRPr>
          </a:p>
        </p:txBody>
      </p:sp>
      <p:pic>
        <p:nvPicPr>
          <p:cNvPr id="12" name="图片 11"/>
          <p:cNvPicPr>
            <a:picLocks noChangeAspect="1"/>
          </p:cNvPicPr>
          <p:nvPr/>
        </p:nvPicPr>
        <p:blipFill>
          <a:blip r:embed="rId2"/>
          <a:stretch>
            <a:fillRect/>
          </a:stretch>
        </p:blipFill>
        <p:spPr>
          <a:xfrm>
            <a:off x="4347845" y="5275580"/>
            <a:ext cx="3994785" cy="771525"/>
          </a:xfrm>
          <a:prstGeom prst="rect">
            <a:avLst/>
          </a:prstGeom>
        </p:spPr>
      </p:pic>
    </p:spTree>
  </p:cSld>
  <p:clrMapOvr>
    <a:masterClrMapping/>
  </p:clrMapOvr>
  <p:transition spd="slow" advTm="200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 name="箭头: 五边形 18"/>
          <p:cNvSpPr/>
          <p:nvPr/>
        </p:nvSpPr>
        <p:spPr>
          <a:xfrm>
            <a:off x="342440" y="970559"/>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实验结果</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51180"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5711595"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1"/>
          <a:stretch>
            <a:fillRect/>
          </a:stretch>
        </p:blipFill>
        <p:spPr>
          <a:xfrm>
            <a:off x="11425029" y="-12367"/>
            <a:ext cx="769480" cy="741600"/>
          </a:xfrm>
          <a:prstGeom prst="rect">
            <a:avLst/>
          </a:prstGeom>
          <a:ln w="19050">
            <a:noFill/>
          </a:ln>
        </p:spPr>
      </p:pic>
      <p:pic>
        <p:nvPicPr>
          <p:cNvPr id="10" name="图片 9"/>
          <p:cNvPicPr>
            <a:picLocks noChangeAspect="1"/>
          </p:cNvPicPr>
          <p:nvPr/>
        </p:nvPicPr>
        <p:blipFill>
          <a:blip r:embed="rId2"/>
          <a:stretch>
            <a:fillRect/>
          </a:stretch>
        </p:blipFill>
        <p:spPr>
          <a:xfrm>
            <a:off x="3011805" y="1226820"/>
            <a:ext cx="5924550" cy="3600450"/>
          </a:xfrm>
          <a:prstGeom prst="rect">
            <a:avLst/>
          </a:prstGeom>
        </p:spPr>
      </p:pic>
      <p:sp>
        <p:nvSpPr>
          <p:cNvPr id="14" name="文本框 13"/>
          <p:cNvSpPr txBox="1"/>
          <p:nvPr/>
        </p:nvSpPr>
        <p:spPr>
          <a:xfrm>
            <a:off x="394970" y="4986020"/>
            <a:ext cx="11621770" cy="1568450"/>
          </a:xfrm>
          <a:prstGeom prst="rect">
            <a:avLst/>
          </a:prstGeom>
        </p:spPr>
        <p:txBody>
          <a:bodyPr wrap="square">
            <a:spAutoFit/>
          </a:bodyPr>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1</a:t>
            </a:r>
            <a:r>
              <a:rPr lang="zh-CN" altLang="en-US" sz="1600" i="0">
                <a:latin typeface="宋体" panose="02010600030101010101" pitchFamily="2" charset="-122"/>
              </a:rPr>
              <a:t>）</a:t>
            </a:r>
            <a:r>
              <a:rPr lang="zh-CN" altLang="en-US" sz="1600" b="1" i="0">
                <a:solidFill>
                  <a:srgbClr val="FF0000"/>
                </a:solidFill>
                <a:latin typeface="宋体" panose="02010600030101010101" pitchFamily="2" charset="-122"/>
              </a:rPr>
              <a:t>大语言模型生成数据的初始质量较差</a:t>
            </a:r>
            <a:r>
              <a:rPr lang="zh-CN" altLang="en-US" sz="1600" b="0" i="0">
                <a:latin typeface="宋体" panose="02010600030101010101" pitchFamily="2" charset="-122"/>
              </a:rPr>
              <a:t>：仅通过大语言模型进行数据增强后，模型在测试集上的 QWK 得分仅为 0.1367，评分能力较低，约为传统数据增强方法（如 EDA）的一半。</a:t>
            </a:r>
            <a:endParaRPr lang="zh-CN" altLang="en-US" sz="1600" b="0" i="0">
              <a:latin typeface="宋体" panose="02010600030101010101" pitchFamily="2" charset="-122"/>
            </a:endParaRPr>
          </a:p>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2</a:t>
            </a:r>
            <a:r>
              <a:rPr lang="zh-CN" altLang="en-US" sz="1600" i="0">
                <a:latin typeface="宋体" panose="02010600030101010101" pitchFamily="2" charset="-122"/>
              </a:rPr>
              <a:t>）</a:t>
            </a:r>
            <a:r>
              <a:rPr lang="zh-CN" altLang="en-US" sz="1600" b="1">
                <a:solidFill>
                  <a:srgbClr val="FF0000"/>
                </a:solidFill>
                <a:latin typeface="宋体" panose="02010600030101010101" pitchFamily="2" charset="-122"/>
                <a:sym typeface="+mn-ea"/>
              </a:rPr>
              <a:t>跨主题数据分布差异影响模型表现</a:t>
            </a:r>
            <a:r>
              <a:rPr lang="zh-CN" altLang="en-US" sz="1600">
                <a:latin typeface="宋体" panose="02010600030101010101" pitchFamily="2" charset="-122"/>
                <a:sym typeface="+mn-ea"/>
              </a:rPr>
              <a:t>：跨主题训练集在 RoBERTa 上虽然表现中等，但由于数据分布差异，其评分能力仍不如经过大语言模型增强并经过三通道蒸馏的数据集。</a:t>
            </a:r>
            <a:endParaRPr lang="zh-CN" altLang="en-US" sz="1600" b="0" i="0">
              <a:latin typeface="宋体" panose="02010600030101010101" pitchFamily="2" charset="-122"/>
            </a:endParaRPr>
          </a:p>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3</a:t>
            </a:r>
            <a:r>
              <a:rPr lang="zh-CN" altLang="en-US" sz="1600" i="0">
                <a:latin typeface="宋体" panose="02010600030101010101" pitchFamily="2" charset="-122"/>
              </a:rPr>
              <a:t>）</a:t>
            </a:r>
            <a:r>
              <a:rPr lang="zh-CN" altLang="en-US" sz="1600" b="1">
                <a:solidFill>
                  <a:srgbClr val="FF0000"/>
                </a:solidFill>
                <a:latin typeface="宋体" panose="02010600030101010101" pitchFamily="2" charset="-122"/>
                <a:sym typeface="+mn-ea"/>
              </a:rPr>
              <a:t>蒸馏过滤显著提升数据质量</a:t>
            </a:r>
            <a:r>
              <a:rPr lang="zh-CN" altLang="en-US" sz="1600">
                <a:latin typeface="宋体" panose="02010600030101010101" pitchFamily="2" charset="-122"/>
                <a:sym typeface="+mn-ea"/>
              </a:rPr>
              <a:t>：经过三通道蒸馏过滤后，数据质量显著提高，QWK 得分接近 0.6，接近高水平标准，表明蒸馏后的数据更接近人为撰写的数据。</a:t>
            </a:r>
            <a:endParaRPr lang="zh-CN" altLang="en-US" sz="1600" b="0" i="0">
              <a:latin typeface="宋体" panose="02010600030101010101" pitchFamily="2" charset="-122"/>
            </a:endParaRPr>
          </a:p>
        </p:txBody>
      </p:sp>
    </p:spTree>
  </p:cSld>
  <p:clrMapOvr>
    <a:masterClrMapping/>
  </p:clrMapOvr>
  <p:transition spd="slow" advTm="200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5</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总结</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364470" y="6621780"/>
            <a:ext cx="182753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51180"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5724522"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4" name="矩形 13"/>
          <p:cNvSpPr/>
          <p:nvPr/>
        </p:nvSpPr>
        <p:spPr>
          <a:xfrm>
            <a:off x="8575560"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16" name="图片 15"/>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6" name="文本框 5"/>
          <p:cNvSpPr txBox="1"/>
          <p:nvPr>
            <p:custDataLst>
              <p:tags r:id="rId2"/>
            </p:custDataLst>
          </p:nvPr>
        </p:nvSpPr>
        <p:spPr bwMode="auto">
          <a:xfrm>
            <a:off x="664448" y="1264744"/>
            <a:ext cx="1514475" cy="645160"/>
          </a:xfrm>
          <a:prstGeom prst="rect">
            <a:avLst/>
          </a:prstGeom>
          <a:noFill/>
        </p:spPr>
        <p:txBody>
          <a:bodyPr>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chemeClr val="accent1">
                    <a:lumMod val="50000"/>
                  </a:schemeClr>
                </a:solidFill>
                <a:latin typeface="黑体" panose="02010609060101010101" pitchFamily="49" charset="-122"/>
                <a:ea typeface="黑体" panose="02010609060101010101" pitchFamily="49" charset="-122"/>
                <a:cs typeface="Levenim MT" panose="02010502060101010101" pitchFamily="2" charset="-79"/>
              </a:rPr>
              <a:t>贡献</a:t>
            </a:r>
            <a:endParaRPr kumimoji="0" lang="zh-CN" altLang="en-US" sz="3600" b="1" i="0" u="none" strike="noStrike" kern="1200" cap="none" spc="0" normalizeH="0" baseline="0" noProof="0" dirty="0">
              <a:ln>
                <a:noFill/>
              </a:ln>
              <a:solidFill>
                <a:schemeClr val="accent1">
                  <a:lumMod val="50000"/>
                </a:schemeClr>
              </a:solidFill>
              <a:effectLst/>
              <a:uLnTx/>
              <a:uFillTx/>
              <a:latin typeface="黑体" panose="02010609060101010101" pitchFamily="49" charset="-122"/>
              <a:ea typeface="黑体" panose="02010609060101010101" pitchFamily="49" charset="-122"/>
              <a:cs typeface="Levenim MT" panose="02010502060101010101" pitchFamily="2" charset="-79"/>
            </a:endParaRPr>
          </a:p>
        </p:txBody>
      </p:sp>
      <p:sp>
        <p:nvSpPr>
          <p:cNvPr id="8" name="文本框 7"/>
          <p:cNvSpPr txBox="1"/>
          <p:nvPr/>
        </p:nvSpPr>
        <p:spPr>
          <a:xfrm>
            <a:off x="1002665" y="2111375"/>
            <a:ext cx="10230485" cy="2268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提出了LLM-DAD双阶段增强框架，解决了大语言模型因为生成的随机性导致数据质量参差不齐的情况。</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将数据增强运用于AES模型构建当中，并通过蒸馏得到的高质量数据集得出了评分能力良好的模型。</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3. 通过将模型进行对比分析，证明了此方法优于传统数据增强，及未经过数据蒸馏训练得出的模型。</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
        <p:nvSpPr>
          <p:cNvPr id="17" name="文本框 16"/>
          <p:cNvSpPr txBox="1"/>
          <p:nvPr>
            <p:custDataLst>
              <p:tags r:id="rId3"/>
            </p:custDataLst>
          </p:nvPr>
        </p:nvSpPr>
        <p:spPr bwMode="auto">
          <a:xfrm>
            <a:off x="664448" y="4226384"/>
            <a:ext cx="1514475" cy="645160"/>
          </a:xfrm>
          <a:prstGeom prst="rect">
            <a:avLst/>
          </a:prstGeom>
          <a:noFill/>
        </p:spPr>
        <p:txBody>
          <a:bodyPr>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chemeClr val="accent1">
                    <a:lumMod val="50000"/>
                  </a:schemeClr>
                </a:solidFill>
                <a:latin typeface="黑体" panose="02010609060101010101" pitchFamily="49" charset="-122"/>
                <a:ea typeface="黑体" panose="02010609060101010101" pitchFamily="49" charset="-122"/>
                <a:cs typeface="Levenim MT" panose="02010502060101010101" pitchFamily="2" charset="-79"/>
              </a:rPr>
              <a:t>未来</a:t>
            </a:r>
            <a:endParaRPr kumimoji="0" lang="zh-CN" altLang="en-US" sz="3600" b="1" i="0" u="none" strike="noStrike" kern="1200" cap="none" spc="0" normalizeH="0" baseline="0" noProof="0" dirty="0">
              <a:ln>
                <a:noFill/>
              </a:ln>
              <a:solidFill>
                <a:schemeClr val="accent1">
                  <a:lumMod val="50000"/>
                </a:schemeClr>
              </a:solidFill>
              <a:effectLst/>
              <a:uLnTx/>
              <a:uFillTx/>
              <a:latin typeface="黑体" panose="02010609060101010101" pitchFamily="49" charset="-122"/>
              <a:ea typeface="黑体" panose="02010609060101010101" pitchFamily="49" charset="-122"/>
              <a:cs typeface="Levenim MT" panose="02010502060101010101" pitchFamily="2" charset="-79"/>
            </a:endParaRPr>
          </a:p>
        </p:txBody>
      </p:sp>
      <p:sp>
        <p:nvSpPr>
          <p:cNvPr id="18" name="文本框 17"/>
          <p:cNvSpPr txBox="1"/>
          <p:nvPr/>
        </p:nvSpPr>
        <p:spPr>
          <a:xfrm>
            <a:off x="1002665" y="4871720"/>
            <a:ext cx="10230485" cy="1252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优化提示词模板设计</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扩展过滤算法通道</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16856" y="2541041"/>
            <a:ext cx="9158287"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spc="600" dirty="0">
                <a:solidFill>
                  <a:srgbClr val="044875"/>
                </a:solidFill>
                <a:latin typeface="黑体" panose="02010609060101010101" pitchFamily="49" charset="-122"/>
                <a:ea typeface="黑体" panose="02010609060101010101" pitchFamily="49" charset="-122"/>
              </a:rPr>
              <a:t>感谢老师，恳请老师批评指正</a:t>
            </a:r>
            <a:endParaRPr kumimoji="0" lang="zh-CN" altLang="en-US" sz="4400" b="1" i="0" u="none" strike="noStrike" kern="1200" cap="none" spc="60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grpSp>
        <p:nvGrpSpPr>
          <p:cNvPr id="26" name="组合 25"/>
          <p:cNvGrpSpPr/>
          <p:nvPr/>
        </p:nvGrpSpPr>
        <p:grpSpPr bwMode="auto">
          <a:xfrm>
            <a:off x="4154488" y="3452813"/>
            <a:ext cx="3846512" cy="361950"/>
            <a:chOff x="4154888" y="3453573"/>
            <a:chExt cx="3846874" cy="361046"/>
          </a:xfrm>
        </p:grpSpPr>
        <p:cxnSp>
          <p:nvCxnSpPr>
            <p:cNvPr id="27" name="直接连接符 26"/>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29" name="文本框 28"/>
          <p:cNvSpPr txBox="1">
            <a:spLocks noChangeArrowheads="1"/>
          </p:cNvSpPr>
          <p:nvPr/>
        </p:nvSpPr>
        <p:spPr bwMode="auto">
          <a:xfrm>
            <a:off x="1992313" y="3932238"/>
            <a:ext cx="2967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答辩人：</a:t>
            </a:r>
            <a:r>
              <a:rPr lang="zh-CN" altLang="en-US" dirty="0">
                <a:solidFill>
                  <a:srgbClr val="044875"/>
                </a:solidFill>
                <a:latin typeface="黑体" panose="02010609060101010101" pitchFamily="49" charset="-122"/>
                <a:ea typeface="黑体" panose="02010609060101010101" pitchFamily="49" charset="-122"/>
              </a:rPr>
              <a:t>王文朗</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1" name="文本框 30"/>
          <p:cNvSpPr txBox="1">
            <a:spLocks noChangeArrowheads="1"/>
          </p:cNvSpPr>
          <p:nvPr/>
        </p:nvSpPr>
        <p:spPr bwMode="auto">
          <a:xfrm>
            <a:off x="7088981" y="3932238"/>
            <a:ext cx="320119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时间：</a:t>
            </a:r>
            <a:r>
              <a:rPr kumimoji="0" lang="en-US" altLang="zh-CN"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2025.4.12</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3" name="矩形 32"/>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nvGrpSpPr>
          <p:cNvPr id="34" name="组合 33"/>
          <p:cNvGrpSpPr/>
          <p:nvPr/>
        </p:nvGrpSpPr>
        <p:grpSpPr bwMode="auto">
          <a:xfrm>
            <a:off x="10290175" y="4325938"/>
            <a:ext cx="1109663" cy="1130300"/>
            <a:chOff x="2666985" y="682103"/>
            <a:chExt cx="1109138" cy="1131217"/>
          </a:xfrm>
        </p:grpSpPr>
        <p:sp>
          <p:nvSpPr>
            <p:cNvPr id="35" name="矩形 34"/>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6" name="矩形 35"/>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7" name="矩形 36"/>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grpSp>
        <p:nvGrpSpPr>
          <p:cNvPr id="38" name="组合 37"/>
          <p:cNvGrpSpPr/>
          <p:nvPr/>
        </p:nvGrpSpPr>
        <p:grpSpPr bwMode="auto">
          <a:xfrm>
            <a:off x="792163" y="1462088"/>
            <a:ext cx="1109662" cy="1131887"/>
            <a:chOff x="2666985" y="682103"/>
            <a:chExt cx="1109138" cy="1131217"/>
          </a:xfrm>
        </p:grpSpPr>
        <p:sp>
          <p:nvSpPr>
            <p:cNvPr id="39" name="矩形 38"/>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0" name="矩形 39"/>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1" name="矩形 40"/>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42" name="矩形 4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矩形 1"/>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a:solidFill>
                  <a:schemeClr val="bg1"/>
                </a:solidFill>
                <a:latin typeface="黑体" panose="02010609060101010101" pitchFamily="49" charset="-122"/>
                <a:ea typeface="黑体" panose="02010609060101010101" pitchFamily="49" charset="-122"/>
              </a:rPr>
              <a:t>1</a:t>
            </a:r>
            <a:endParaRPr lang="zh-CN" altLang="en-US" sz="11500">
              <a:solidFill>
                <a:schemeClr val="bg1"/>
              </a:solidFill>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44875"/>
                </a:solidFill>
                <a:latin typeface="黑体" panose="02010609060101010101" pitchFamily="49" charset="-122"/>
                <a:ea typeface="黑体" panose="02010609060101010101" pitchFamily="49" charset="-122"/>
              </a:rPr>
              <a:t>第</a:t>
            </a:r>
            <a:endParaRPr lang="zh-CN" altLang="en-US" sz="3200" b="1">
              <a:solidFill>
                <a:srgbClr val="044875"/>
              </a:solidFill>
              <a:latin typeface="黑体" panose="02010609060101010101" pitchFamily="49" charset="-122"/>
              <a:ea typeface="黑体" panose="02010609060101010101" pitchFamily="49"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11" name="文本框 10"/>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44875"/>
                </a:solidFill>
                <a:latin typeface="黑体" panose="02010609060101010101" pitchFamily="49" charset="-122"/>
                <a:ea typeface="黑体" panose="02010609060101010101" pitchFamily="49" charset="-122"/>
              </a:rPr>
              <a:t>部分</a:t>
            </a:r>
            <a:endParaRPr lang="zh-CN" altLang="en-US" sz="3200" b="1">
              <a:solidFill>
                <a:srgbClr val="044875"/>
              </a:solidFill>
              <a:latin typeface="黑体" panose="02010609060101010101" pitchFamily="49" charset="-122"/>
              <a:ea typeface="黑体" panose="02010609060101010101" pitchFamily="49" charset="-122"/>
            </a:endParaRPr>
          </a:p>
        </p:txBody>
      </p:sp>
      <p:sp>
        <p:nvSpPr>
          <p:cNvPr id="12" name="文本框 11"/>
          <p:cNvSpPr txBox="1">
            <a:spLocks noChangeArrowheads="1"/>
          </p:cNvSpPr>
          <p:nvPr/>
        </p:nvSpPr>
        <p:spPr bwMode="auto">
          <a:xfrm>
            <a:off x="6791325" y="3632200"/>
            <a:ext cx="57277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b="1" dirty="0">
                <a:solidFill>
                  <a:schemeClr val="bg1"/>
                </a:solidFill>
                <a:latin typeface="黑体" panose="02010609060101010101" pitchFamily="49" charset="-122"/>
                <a:ea typeface="黑体" panose="02010609060101010101" pitchFamily="49" charset="-122"/>
              </a:rPr>
              <a:t>论文概述</a:t>
            </a:r>
            <a:endParaRPr lang="zh-CN" altLang="en-US" sz="48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文本框 11"/>
          <p:cNvSpPr txBox="1"/>
          <p:nvPr/>
        </p:nvSpPr>
        <p:spPr>
          <a:xfrm>
            <a:off x="799511" y="2253673"/>
            <a:ext cx="5049198" cy="132207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作文自动评分（即</a:t>
            </a:r>
            <a:r>
              <a:rPr kumimoji="0" lang="en-US" altLang="zh-CN"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AES</a:t>
            </a: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是利用人工智能技术，包括是自然语言处理，机器学习与深度学习算法来自动化评估和评分学生作文的过程</a:t>
            </a:r>
            <a:endParaRPr kumimoji="0" lang="zh-CN"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2" name="箭头: 五边形 1"/>
          <p:cNvSpPr/>
          <p:nvPr/>
        </p:nvSpPr>
        <p:spPr>
          <a:xfrm>
            <a:off x="912814" y="1372175"/>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作文自动评分</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a:t>
            </a:r>
            <a:r>
              <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AES)</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3" name="矩形 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1" name="矩形 10"/>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论文概述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4" name="矩形 13"/>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3" name="文本框 12"/>
          <p:cNvSpPr txBox="1"/>
          <p:nvPr/>
        </p:nvSpPr>
        <p:spPr>
          <a:xfrm>
            <a:off x="800146" y="4597458"/>
            <a:ext cx="5049198" cy="1630045"/>
          </a:xfrm>
          <a:prstGeom prst="rect">
            <a:avLst/>
          </a:prstGeom>
          <a:noFill/>
        </p:spPr>
        <p:txBody>
          <a:bodyPr wrap="square">
            <a:spAutoFit/>
          </a:bodyPr>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作文自动评分的过程</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收集数据集</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构建模型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根据数据集训练模型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得出评分模型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5" name="箭头: 五边形 1"/>
          <p:cNvSpPr/>
          <p:nvPr/>
        </p:nvSpPr>
        <p:spPr>
          <a:xfrm>
            <a:off x="912814" y="3855025"/>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0" 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任务过程</a:t>
            </a:r>
            <a:endParaRPr lang="zh-CN" dirty="0">
              <a:latin typeface="黑体" panose="02010609060101010101" pitchFamily="49" charset="-122"/>
              <a:ea typeface="黑体" panose="02010609060101010101" pitchFamily="49" charset="-122"/>
            </a:endParaRPr>
          </a:p>
        </p:txBody>
      </p:sp>
      <p:sp>
        <p:nvSpPr>
          <p:cNvPr id="80" name="流程图: 多文档 79"/>
          <p:cNvSpPr/>
          <p:nvPr/>
        </p:nvSpPr>
        <p:spPr>
          <a:xfrm>
            <a:off x="7523480"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6" name="流程图: 多文档 15"/>
          <p:cNvSpPr/>
          <p:nvPr/>
        </p:nvSpPr>
        <p:spPr>
          <a:xfrm>
            <a:off x="8949055"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8" name="流程图: 多文档 17"/>
          <p:cNvSpPr/>
          <p:nvPr/>
        </p:nvSpPr>
        <p:spPr>
          <a:xfrm>
            <a:off x="10768330"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9" name="文本框 18"/>
          <p:cNvSpPr txBox="1"/>
          <p:nvPr/>
        </p:nvSpPr>
        <p:spPr>
          <a:xfrm>
            <a:off x="10008235" y="2101215"/>
            <a:ext cx="636270" cy="405130"/>
          </a:xfrm>
          <a:prstGeom prst="rect">
            <a:avLst/>
          </a:prstGeom>
          <a:noFill/>
        </p:spPr>
        <p:txBody>
          <a:bodyPr wrap="square" rtlCol="0">
            <a:noAutofit/>
          </a:bodyPr>
          <a:p>
            <a:r>
              <a:rPr lang="en-US" altLang="zh-CN"/>
              <a:t>.......</a:t>
            </a:r>
            <a:endParaRPr lang="en-US" altLang="zh-CN"/>
          </a:p>
        </p:txBody>
      </p:sp>
      <p:pic>
        <p:nvPicPr>
          <p:cNvPr id="20" name="图片 19" descr="QianJianTec1744078629305"/>
          <p:cNvPicPr>
            <a:picLocks noChangeAspect="1"/>
          </p:cNvPicPr>
          <p:nvPr/>
        </p:nvPicPr>
        <p:blipFill>
          <a:blip r:embed="rId2"/>
          <a:stretch>
            <a:fillRect/>
          </a:stretch>
        </p:blipFill>
        <p:spPr>
          <a:xfrm>
            <a:off x="6332855" y="2751455"/>
            <a:ext cx="495300" cy="157480"/>
          </a:xfrm>
          <a:prstGeom prst="rect">
            <a:avLst/>
          </a:prstGeom>
        </p:spPr>
      </p:pic>
      <p:pic>
        <p:nvPicPr>
          <p:cNvPr id="22" name="图片 21" descr="QianJianTec1744078745248"/>
          <p:cNvPicPr>
            <a:picLocks noChangeAspect="1"/>
          </p:cNvPicPr>
          <p:nvPr/>
        </p:nvPicPr>
        <p:blipFill>
          <a:blip r:embed="rId3"/>
          <a:stretch>
            <a:fillRect/>
          </a:stretch>
        </p:blipFill>
        <p:spPr>
          <a:xfrm>
            <a:off x="7741285" y="2265045"/>
            <a:ext cx="378460" cy="147320"/>
          </a:xfrm>
          <a:prstGeom prst="rect">
            <a:avLst/>
          </a:prstGeom>
        </p:spPr>
      </p:pic>
      <p:pic>
        <p:nvPicPr>
          <p:cNvPr id="24" name="图片 23" descr="QianJianTec1744078745248"/>
          <p:cNvPicPr>
            <a:picLocks noChangeAspect="1"/>
          </p:cNvPicPr>
          <p:nvPr/>
        </p:nvPicPr>
        <p:blipFill>
          <a:blip r:embed="rId3"/>
          <a:stretch>
            <a:fillRect/>
          </a:stretch>
        </p:blipFill>
        <p:spPr>
          <a:xfrm>
            <a:off x="9164955" y="2265045"/>
            <a:ext cx="378460" cy="147320"/>
          </a:xfrm>
          <a:prstGeom prst="rect">
            <a:avLst/>
          </a:prstGeom>
        </p:spPr>
      </p:pic>
      <p:pic>
        <p:nvPicPr>
          <p:cNvPr id="25" name="图片 24" descr="QianJianTec1744078745248"/>
          <p:cNvPicPr>
            <a:picLocks noChangeAspect="1"/>
          </p:cNvPicPr>
          <p:nvPr/>
        </p:nvPicPr>
        <p:blipFill>
          <a:blip r:embed="rId3"/>
          <a:stretch>
            <a:fillRect/>
          </a:stretch>
        </p:blipFill>
        <p:spPr>
          <a:xfrm>
            <a:off x="10985500" y="2265045"/>
            <a:ext cx="378460" cy="147320"/>
          </a:xfrm>
          <a:prstGeom prst="rect">
            <a:avLst/>
          </a:prstGeom>
        </p:spPr>
      </p:pic>
      <p:sp>
        <p:nvSpPr>
          <p:cNvPr id="26" name="文本框 25"/>
          <p:cNvSpPr txBox="1"/>
          <p:nvPr/>
        </p:nvSpPr>
        <p:spPr>
          <a:xfrm>
            <a:off x="7804785" y="2751455"/>
            <a:ext cx="3836670" cy="229870"/>
          </a:xfrm>
          <a:prstGeom prst="rect">
            <a:avLst/>
          </a:prstGeom>
          <a:noFill/>
        </p:spPr>
        <p:txBody>
          <a:bodyPr wrap="square" rtlCol="0">
            <a:spAutoFit/>
          </a:bodyPr>
          <a:p>
            <a:r>
              <a:rPr lang="en-US" altLang="zh-CN" sz="900">
                <a:solidFill>
                  <a:srgbClr val="FF0000"/>
                </a:solidFill>
              </a:rPr>
              <a:t>4                                                     5                                                                   3</a:t>
            </a:r>
            <a:endParaRPr lang="en-US" altLang="zh-CN" sz="900">
              <a:solidFill>
                <a:srgbClr val="FF0000"/>
              </a:solidFill>
            </a:endParaRPr>
          </a:p>
        </p:txBody>
      </p:sp>
      <p:sp>
        <p:nvSpPr>
          <p:cNvPr id="27" name="下箭头 26"/>
          <p:cNvSpPr/>
          <p:nvPr/>
        </p:nvSpPr>
        <p:spPr>
          <a:xfrm>
            <a:off x="9274810" y="3061335"/>
            <a:ext cx="611505" cy="943610"/>
          </a:xfrm>
          <a:prstGeom prst="downArrow">
            <a:avLst>
              <a:gd name="adj1" fmla="val 27102"/>
              <a:gd name="adj2" fmla="val 49948"/>
            </a:avLst>
          </a:prstGeom>
          <a:gradFill>
            <a:gsLst>
              <a:gs pos="50000">
                <a:schemeClr val="accent1"/>
              </a:gs>
              <a:gs pos="0">
                <a:schemeClr val="accent1">
                  <a:lumMod val="25000"/>
                  <a:lumOff val="75000"/>
                </a:schemeClr>
              </a:gs>
              <a:gs pos="100000">
                <a:schemeClr val="accent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8" name="椭圆 177"/>
          <p:cNvSpPr/>
          <p:nvPr/>
        </p:nvSpPr>
        <p:spPr>
          <a:xfrm>
            <a:off x="9622056" y="501347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9" name="椭圆 178"/>
          <p:cNvSpPr/>
          <p:nvPr/>
        </p:nvSpPr>
        <p:spPr>
          <a:xfrm>
            <a:off x="9378887" y="475954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椭圆 179"/>
          <p:cNvSpPr/>
          <p:nvPr/>
        </p:nvSpPr>
        <p:spPr>
          <a:xfrm>
            <a:off x="9207444" y="5238645"/>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1" name="椭圆 180"/>
          <p:cNvSpPr/>
          <p:nvPr/>
        </p:nvSpPr>
        <p:spPr>
          <a:xfrm>
            <a:off x="9925112" y="534131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椭圆 181"/>
          <p:cNvSpPr/>
          <p:nvPr/>
        </p:nvSpPr>
        <p:spPr>
          <a:xfrm>
            <a:off x="9892300" y="4826837"/>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3" name="椭圆 182"/>
          <p:cNvSpPr/>
          <p:nvPr/>
        </p:nvSpPr>
        <p:spPr>
          <a:xfrm>
            <a:off x="9066971" y="451441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4" name="椭圆 183"/>
          <p:cNvSpPr/>
          <p:nvPr/>
        </p:nvSpPr>
        <p:spPr>
          <a:xfrm>
            <a:off x="9603360" y="426400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5" name="椭圆 184"/>
          <p:cNvSpPr/>
          <p:nvPr/>
        </p:nvSpPr>
        <p:spPr>
          <a:xfrm>
            <a:off x="9975432" y="443356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0" name="直接连接符 259"/>
          <p:cNvCxnSpPr>
            <a:stCxn id="183" idx="5"/>
            <a:endCxn id="180" idx="7"/>
          </p:cNvCxnSpPr>
          <p:nvPr/>
        </p:nvCxnSpPr>
        <p:spPr>
          <a:xfrm>
            <a:off x="9274529" y="4713900"/>
            <a:ext cx="140473" cy="55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a:stCxn id="179" idx="3"/>
            <a:endCxn id="180" idx="7"/>
          </p:cNvCxnSpPr>
          <p:nvPr/>
        </p:nvCxnSpPr>
        <p:spPr>
          <a:xfrm>
            <a:off x="9414498" y="4959022"/>
            <a:ext cx="504" cy="313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82" idx="4"/>
            <a:endCxn id="181" idx="1"/>
          </p:cNvCxnSpPr>
          <p:nvPr/>
        </p:nvCxnSpPr>
        <p:spPr>
          <a:xfrm flipH="1">
            <a:off x="9960723" y="5060544"/>
            <a:ext cx="53162" cy="315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178" idx="6"/>
            <a:endCxn id="181" idx="1"/>
          </p:cNvCxnSpPr>
          <p:nvPr/>
        </p:nvCxnSpPr>
        <p:spPr>
          <a:xfrm>
            <a:off x="9865225" y="5130330"/>
            <a:ext cx="95498" cy="24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183" idx="5"/>
            <a:endCxn id="179" idx="1"/>
          </p:cNvCxnSpPr>
          <p:nvPr/>
        </p:nvCxnSpPr>
        <p:spPr>
          <a:xfrm>
            <a:off x="9274529" y="4713900"/>
            <a:ext cx="139969" cy="79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184" idx="4"/>
            <a:endCxn id="185" idx="2"/>
          </p:cNvCxnSpPr>
          <p:nvPr/>
        </p:nvCxnSpPr>
        <p:spPr>
          <a:xfrm>
            <a:off x="9724945" y="4497708"/>
            <a:ext cx="250487" cy="5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178" idx="1"/>
            <a:endCxn id="180" idx="7"/>
          </p:cNvCxnSpPr>
          <p:nvPr/>
        </p:nvCxnSpPr>
        <p:spPr>
          <a:xfrm flipH="1">
            <a:off x="9415002" y="5047702"/>
            <a:ext cx="242665" cy="22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84" idx="4"/>
            <a:endCxn id="183" idx="5"/>
          </p:cNvCxnSpPr>
          <p:nvPr/>
        </p:nvCxnSpPr>
        <p:spPr>
          <a:xfrm flipH="1">
            <a:off x="9274529" y="4497708"/>
            <a:ext cx="450416" cy="216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182" idx="4"/>
            <a:endCxn id="178" idx="6"/>
          </p:cNvCxnSpPr>
          <p:nvPr/>
        </p:nvCxnSpPr>
        <p:spPr>
          <a:xfrm flipH="1">
            <a:off x="9865225" y="5060544"/>
            <a:ext cx="148660" cy="69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181" idx="1"/>
            <a:endCxn id="180" idx="7"/>
          </p:cNvCxnSpPr>
          <p:nvPr/>
        </p:nvCxnSpPr>
        <p:spPr>
          <a:xfrm flipH="1" flipV="1">
            <a:off x="9415002" y="5272871"/>
            <a:ext cx="545721" cy="10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接连接符 271"/>
          <p:cNvCxnSpPr>
            <a:stCxn id="184" idx="4"/>
            <a:endCxn id="179" idx="7"/>
          </p:cNvCxnSpPr>
          <p:nvPr/>
        </p:nvCxnSpPr>
        <p:spPr>
          <a:xfrm flipH="1">
            <a:off x="9586445" y="4497708"/>
            <a:ext cx="138500" cy="296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185" idx="2"/>
            <a:endCxn id="179" idx="7"/>
          </p:cNvCxnSpPr>
          <p:nvPr/>
        </p:nvCxnSpPr>
        <p:spPr>
          <a:xfrm flipH="1">
            <a:off x="9586445" y="4550418"/>
            <a:ext cx="388987" cy="24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185" idx="4"/>
            <a:endCxn id="182" idx="0"/>
          </p:cNvCxnSpPr>
          <p:nvPr/>
        </p:nvCxnSpPr>
        <p:spPr>
          <a:xfrm flipH="1">
            <a:off x="10013885" y="4667271"/>
            <a:ext cx="83132" cy="1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178" idx="1"/>
            <a:endCxn id="179" idx="5"/>
          </p:cNvCxnSpPr>
          <p:nvPr/>
        </p:nvCxnSpPr>
        <p:spPr>
          <a:xfrm flipH="1" flipV="1">
            <a:off x="9586445" y="4959022"/>
            <a:ext cx="71222" cy="8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79" idx="0"/>
            <a:endCxn id="182" idx="0"/>
          </p:cNvCxnSpPr>
          <p:nvPr/>
        </p:nvCxnSpPr>
        <p:spPr>
          <a:xfrm>
            <a:off x="9500472" y="4759541"/>
            <a:ext cx="513413" cy="67296"/>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descr="D:/download/Qwen2.5-3B-Instruct/QianJianTec1744079135162.pngQianJianTec1744079135162"/>
          <p:cNvPicPr>
            <a:picLocks noChangeAspect="1"/>
          </p:cNvPicPr>
          <p:nvPr/>
        </p:nvPicPr>
        <p:blipFill>
          <a:blip r:embed="rId4"/>
          <a:srcRect t="15291" b="15291"/>
          <a:stretch>
            <a:fillRect/>
          </a:stretch>
        </p:blipFill>
        <p:spPr>
          <a:xfrm>
            <a:off x="6332855" y="4946650"/>
            <a:ext cx="662305" cy="142240"/>
          </a:xfrm>
          <a:prstGeom prst="rect">
            <a:avLst/>
          </a:prstGeom>
        </p:spPr>
      </p:pic>
      <p:sp>
        <p:nvSpPr>
          <p:cNvPr id="29" name="流程图: 多文档 28"/>
          <p:cNvSpPr/>
          <p:nvPr/>
        </p:nvSpPr>
        <p:spPr>
          <a:xfrm>
            <a:off x="7523480" y="465963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pic>
        <p:nvPicPr>
          <p:cNvPr id="31" name="图片 30" descr="QianJianTec1744078745248"/>
          <p:cNvPicPr>
            <a:picLocks noChangeAspect="1"/>
          </p:cNvPicPr>
          <p:nvPr/>
        </p:nvPicPr>
        <p:blipFill>
          <a:blip r:embed="rId3"/>
          <a:stretch>
            <a:fillRect/>
          </a:stretch>
        </p:blipFill>
        <p:spPr>
          <a:xfrm>
            <a:off x="7741285" y="4988560"/>
            <a:ext cx="378460" cy="147320"/>
          </a:xfrm>
          <a:prstGeom prst="rect">
            <a:avLst/>
          </a:prstGeom>
        </p:spPr>
      </p:pic>
      <p:sp>
        <p:nvSpPr>
          <p:cNvPr id="32" name="下箭头 31"/>
          <p:cNvSpPr/>
          <p:nvPr/>
        </p:nvSpPr>
        <p:spPr>
          <a:xfrm rot="16200000">
            <a:off x="8707755" y="4718050"/>
            <a:ext cx="351790" cy="562610"/>
          </a:xfrm>
          <a:prstGeom prst="downArrow">
            <a:avLst>
              <a:gd name="adj1" fmla="val 27102"/>
              <a:gd name="adj2" fmla="val 66425"/>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下箭头 32"/>
          <p:cNvSpPr/>
          <p:nvPr/>
        </p:nvSpPr>
        <p:spPr>
          <a:xfrm rot="16200000">
            <a:off x="10483850" y="4718050"/>
            <a:ext cx="351790" cy="562610"/>
          </a:xfrm>
          <a:prstGeom prst="downArrow">
            <a:avLst>
              <a:gd name="adj1" fmla="val 27102"/>
              <a:gd name="adj2" fmla="val 66425"/>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4" name="图片 33" descr="QianJianTec1744079286654"/>
          <p:cNvPicPr>
            <a:picLocks noChangeAspect="1"/>
          </p:cNvPicPr>
          <p:nvPr/>
        </p:nvPicPr>
        <p:blipFill>
          <a:blip r:embed="rId5"/>
          <a:stretch>
            <a:fillRect/>
          </a:stretch>
        </p:blipFill>
        <p:spPr>
          <a:xfrm>
            <a:off x="11102975" y="4933950"/>
            <a:ext cx="687705" cy="15494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16" grpId="0" bldLvl="0" animBg="1"/>
      <p:bldP spid="18" grpId="0" bldLvl="0" animBg="1"/>
      <p:bldP spid="2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6" name="箭头: 五边形 5"/>
          <p:cNvSpPr/>
          <p:nvPr/>
        </p:nvSpPr>
        <p:spPr>
          <a:xfrm>
            <a:off x="342440" y="970559"/>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主要挑战</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3" name="矩形 12"/>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5" name="矩形 14"/>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grpSp>
        <p:nvGrpSpPr>
          <p:cNvPr id="2" name="组合 1"/>
          <p:cNvGrpSpPr/>
          <p:nvPr>
            <p:custDataLst>
              <p:tags r:id="rId2"/>
            </p:custDataLst>
          </p:nvPr>
        </p:nvGrpSpPr>
        <p:grpSpPr>
          <a:xfrm>
            <a:off x="4599305" y="3672205"/>
            <a:ext cx="2992120" cy="2204624"/>
            <a:chOff x="4517893" y="1932642"/>
            <a:chExt cx="2970761" cy="2227171"/>
          </a:xfrm>
        </p:grpSpPr>
        <p:sp>
          <p:nvSpPr>
            <p:cNvPr id="3" name="形状"/>
            <p:cNvSpPr/>
            <p:nvPr>
              <p:custDataLst>
                <p:tags r:id="rId3"/>
              </p:custDataLst>
            </p:nvPr>
          </p:nvSpPr>
          <p:spPr bwMode="auto">
            <a:xfrm>
              <a:off x="5261482" y="1932642"/>
              <a:ext cx="1486280" cy="1485380"/>
            </a:xfrm>
            <a:custGeom>
              <a:avLst/>
              <a:gdLst>
                <a:gd name="T0" fmla="*/ 414 w 828"/>
                <a:gd name="T1" fmla="*/ 0 h 827"/>
                <a:gd name="T2" fmla="*/ 0 w 828"/>
                <a:gd name="T3" fmla="*/ 413 h 827"/>
                <a:gd name="T4" fmla="*/ 412 w 828"/>
                <a:gd name="T5" fmla="*/ 827 h 827"/>
                <a:gd name="T6" fmla="*/ 414 w 828"/>
                <a:gd name="T7" fmla="*/ 827 h 827"/>
                <a:gd name="T8" fmla="*/ 416 w 828"/>
                <a:gd name="T9" fmla="*/ 827 h 827"/>
                <a:gd name="T10" fmla="*/ 464 w 828"/>
                <a:gd name="T11" fmla="*/ 824 h 827"/>
                <a:gd name="T12" fmla="*/ 825 w 828"/>
                <a:gd name="T13" fmla="*/ 462 h 827"/>
                <a:gd name="T14" fmla="*/ 828 w 828"/>
                <a:gd name="T15" fmla="*/ 413 h 827"/>
                <a:gd name="T16" fmla="*/ 828 w 828"/>
                <a:gd name="T17" fmla="*/ 413 h 827"/>
                <a:gd name="T18" fmla="*/ 414 w 828"/>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8" h="827">
                  <a:moveTo>
                    <a:pt x="414" y="0"/>
                  </a:moveTo>
                  <a:cubicBezTo>
                    <a:pt x="186" y="0"/>
                    <a:pt x="0" y="185"/>
                    <a:pt x="0" y="413"/>
                  </a:cubicBezTo>
                  <a:cubicBezTo>
                    <a:pt x="218" y="436"/>
                    <a:pt x="391" y="609"/>
                    <a:pt x="412" y="827"/>
                  </a:cubicBezTo>
                  <a:cubicBezTo>
                    <a:pt x="412" y="827"/>
                    <a:pt x="413" y="827"/>
                    <a:pt x="414" y="827"/>
                  </a:cubicBezTo>
                  <a:cubicBezTo>
                    <a:pt x="415" y="827"/>
                    <a:pt x="415" y="827"/>
                    <a:pt x="416" y="827"/>
                  </a:cubicBezTo>
                  <a:cubicBezTo>
                    <a:pt x="432" y="827"/>
                    <a:pt x="449" y="826"/>
                    <a:pt x="464" y="824"/>
                  </a:cubicBezTo>
                  <a:cubicBezTo>
                    <a:pt x="653" y="801"/>
                    <a:pt x="803" y="651"/>
                    <a:pt x="825" y="462"/>
                  </a:cubicBezTo>
                  <a:cubicBezTo>
                    <a:pt x="827" y="446"/>
                    <a:pt x="828" y="430"/>
                    <a:pt x="828" y="413"/>
                  </a:cubicBezTo>
                  <a:cubicBezTo>
                    <a:pt x="828" y="413"/>
                    <a:pt x="828" y="413"/>
                    <a:pt x="828" y="413"/>
                  </a:cubicBezTo>
                  <a:cubicBezTo>
                    <a:pt x="828" y="185"/>
                    <a:pt x="642" y="0"/>
                    <a:pt x="414" y="0"/>
                  </a:cubicBezTo>
                  <a:close/>
                </a:path>
              </a:pathLst>
            </a:custGeom>
            <a:solidFill>
              <a:schemeClr val="accent6"/>
            </a:solidFill>
            <a:ln w="12700" cap="flat" cmpd="sng" algn="ctr">
              <a:noFill/>
              <a:prstDash val="solid"/>
              <a:miter lim="800000"/>
            </a:ln>
            <a:effectLst/>
          </p:spPr>
          <p:txBody>
            <a:bodyPr rtlCol="0" anchor="ctr"/>
            <a:lstStyle/>
            <a:p>
              <a:pPr algn="ctr"/>
              <a:r>
                <a:rPr lang="en-US" sz="3200" b="1" kern="0" dirty="0">
                  <a:solidFill>
                    <a:prstClr val="white"/>
                  </a:solidFill>
                  <a:latin typeface="黑体" panose="02010609060101010101" pitchFamily="49" charset="-122"/>
                  <a:ea typeface="黑体" panose="02010609060101010101" pitchFamily="49" charset="-122"/>
                </a:rPr>
                <a:t>02</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4" name="形状"/>
            <p:cNvSpPr/>
            <p:nvPr>
              <p:custDataLst>
                <p:tags r:id="rId4"/>
              </p:custDataLst>
            </p:nvPr>
          </p:nvSpPr>
          <p:spPr bwMode="auto">
            <a:xfrm>
              <a:off x="4517893" y="2669038"/>
              <a:ext cx="1486280" cy="1487178"/>
            </a:xfrm>
            <a:custGeom>
              <a:avLst/>
              <a:gdLst>
                <a:gd name="T0" fmla="*/ 825 w 828"/>
                <a:gd name="T1" fmla="*/ 366 h 828"/>
                <a:gd name="T2" fmla="*/ 465 w 828"/>
                <a:gd name="T3" fmla="*/ 3 h 828"/>
                <a:gd name="T4" fmla="*/ 416 w 828"/>
                <a:gd name="T5" fmla="*/ 0 h 828"/>
                <a:gd name="T6" fmla="*/ 414 w 828"/>
                <a:gd name="T7" fmla="*/ 0 h 828"/>
                <a:gd name="T8" fmla="*/ 0 w 828"/>
                <a:gd name="T9" fmla="*/ 414 h 828"/>
                <a:gd name="T10" fmla="*/ 414 w 828"/>
                <a:gd name="T11" fmla="*/ 828 h 828"/>
                <a:gd name="T12" fmla="*/ 417 w 828"/>
                <a:gd name="T13" fmla="*/ 828 h 828"/>
                <a:gd name="T14" fmla="*/ 828 w 828"/>
                <a:gd name="T15" fmla="*/ 416 h 828"/>
                <a:gd name="T16" fmla="*/ 828 w 828"/>
                <a:gd name="T17" fmla="*/ 414 h 828"/>
                <a:gd name="T18" fmla="*/ 828 w 828"/>
                <a:gd name="T19" fmla="*/ 414 h 828"/>
                <a:gd name="T20" fmla="*/ 825 w 828"/>
                <a:gd name="T21" fmla="*/ 36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8" h="828">
                  <a:moveTo>
                    <a:pt x="825" y="366"/>
                  </a:moveTo>
                  <a:cubicBezTo>
                    <a:pt x="803" y="177"/>
                    <a:pt x="653" y="26"/>
                    <a:pt x="465" y="3"/>
                  </a:cubicBezTo>
                  <a:cubicBezTo>
                    <a:pt x="449" y="1"/>
                    <a:pt x="433" y="0"/>
                    <a:pt x="416" y="0"/>
                  </a:cubicBezTo>
                  <a:cubicBezTo>
                    <a:pt x="416" y="0"/>
                    <a:pt x="415" y="0"/>
                    <a:pt x="414" y="0"/>
                  </a:cubicBezTo>
                  <a:cubicBezTo>
                    <a:pt x="186" y="0"/>
                    <a:pt x="0" y="186"/>
                    <a:pt x="0" y="414"/>
                  </a:cubicBezTo>
                  <a:cubicBezTo>
                    <a:pt x="0" y="642"/>
                    <a:pt x="186" y="828"/>
                    <a:pt x="414" y="828"/>
                  </a:cubicBezTo>
                  <a:cubicBezTo>
                    <a:pt x="415" y="828"/>
                    <a:pt x="416" y="828"/>
                    <a:pt x="417" y="828"/>
                  </a:cubicBezTo>
                  <a:cubicBezTo>
                    <a:pt x="439" y="611"/>
                    <a:pt x="611" y="438"/>
                    <a:pt x="828" y="416"/>
                  </a:cubicBezTo>
                  <a:cubicBezTo>
                    <a:pt x="828" y="415"/>
                    <a:pt x="828" y="415"/>
                    <a:pt x="828" y="414"/>
                  </a:cubicBezTo>
                  <a:cubicBezTo>
                    <a:pt x="828" y="414"/>
                    <a:pt x="828" y="414"/>
                    <a:pt x="828" y="414"/>
                  </a:cubicBezTo>
                  <a:cubicBezTo>
                    <a:pt x="828" y="398"/>
                    <a:pt x="827" y="381"/>
                    <a:pt x="825" y="366"/>
                  </a:cubicBezTo>
                  <a:close/>
                </a:path>
              </a:pathLst>
            </a:custGeom>
            <a:solidFill>
              <a:schemeClr val="accent2">
                <a:alpha val="99000"/>
              </a:schemeClr>
            </a:solidFill>
            <a:ln w="12700" cap="flat" cmpd="sng" algn="ctr">
              <a:noFill/>
              <a:prstDash val="solid"/>
              <a:miter lim="800000"/>
            </a:ln>
            <a:effectLst/>
          </p:spPr>
          <p:txBody>
            <a:bodyPr rtlCol="0" anchor="ctr"/>
            <a:lstStyle/>
            <a:p>
              <a:pPr algn="ctr"/>
              <a:r>
                <a:rPr lang="en-US" sz="3200" b="1" kern="0" dirty="0">
                  <a:solidFill>
                    <a:prstClr val="white"/>
                  </a:solidFill>
                  <a:latin typeface="黑体" panose="02010609060101010101" pitchFamily="49" charset="-122"/>
                  <a:ea typeface="黑体" panose="02010609060101010101" pitchFamily="49" charset="-122"/>
                </a:rPr>
                <a:t>01</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14" name="形状"/>
            <p:cNvSpPr/>
            <p:nvPr>
              <p:custDataLst>
                <p:tags r:id="rId5"/>
              </p:custDataLst>
            </p:nvPr>
          </p:nvSpPr>
          <p:spPr bwMode="auto">
            <a:xfrm>
              <a:off x="6004173" y="2674433"/>
              <a:ext cx="1484481" cy="1485380"/>
            </a:xfrm>
            <a:custGeom>
              <a:avLst/>
              <a:gdLst>
                <a:gd name="T0" fmla="*/ 414 w 827"/>
                <a:gd name="T1" fmla="*/ 0 h 827"/>
                <a:gd name="T2" fmla="*/ 412 w 827"/>
                <a:gd name="T3" fmla="*/ 0 h 827"/>
                <a:gd name="T4" fmla="*/ 0 w 827"/>
                <a:gd name="T5" fmla="*/ 413 h 827"/>
                <a:gd name="T6" fmla="*/ 0 w 827"/>
                <a:gd name="T7" fmla="*/ 416 h 827"/>
                <a:gd name="T8" fmla="*/ 3 w 827"/>
                <a:gd name="T9" fmla="*/ 464 h 827"/>
                <a:gd name="T10" fmla="*/ 363 w 827"/>
                <a:gd name="T11" fmla="*/ 824 h 827"/>
                <a:gd name="T12" fmla="*/ 411 w 827"/>
                <a:gd name="T13" fmla="*/ 827 h 827"/>
                <a:gd name="T14" fmla="*/ 414 w 827"/>
                <a:gd name="T15" fmla="*/ 827 h 827"/>
                <a:gd name="T16" fmla="*/ 827 w 827"/>
                <a:gd name="T17" fmla="*/ 413 h 827"/>
                <a:gd name="T18" fmla="*/ 414 w 827"/>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827">
                  <a:moveTo>
                    <a:pt x="414" y="0"/>
                  </a:moveTo>
                  <a:cubicBezTo>
                    <a:pt x="413" y="0"/>
                    <a:pt x="412" y="0"/>
                    <a:pt x="412" y="0"/>
                  </a:cubicBezTo>
                  <a:cubicBezTo>
                    <a:pt x="390" y="218"/>
                    <a:pt x="218" y="391"/>
                    <a:pt x="0" y="413"/>
                  </a:cubicBezTo>
                  <a:cubicBezTo>
                    <a:pt x="0" y="414"/>
                    <a:pt x="0" y="415"/>
                    <a:pt x="0" y="416"/>
                  </a:cubicBezTo>
                  <a:cubicBezTo>
                    <a:pt x="0" y="432"/>
                    <a:pt x="1" y="448"/>
                    <a:pt x="3" y="464"/>
                  </a:cubicBezTo>
                  <a:cubicBezTo>
                    <a:pt x="26" y="652"/>
                    <a:pt x="175" y="801"/>
                    <a:pt x="363" y="824"/>
                  </a:cubicBezTo>
                  <a:cubicBezTo>
                    <a:pt x="379" y="826"/>
                    <a:pt x="395" y="827"/>
                    <a:pt x="411" y="827"/>
                  </a:cubicBezTo>
                  <a:cubicBezTo>
                    <a:pt x="412" y="827"/>
                    <a:pt x="413" y="827"/>
                    <a:pt x="414" y="827"/>
                  </a:cubicBezTo>
                  <a:cubicBezTo>
                    <a:pt x="642" y="827"/>
                    <a:pt x="827" y="641"/>
                    <a:pt x="827" y="413"/>
                  </a:cubicBezTo>
                  <a:cubicBezTo>
                    <a:pt x="827" y="185"/>
                    <a:pt x="642" y="0"/>
                    <a:pt x="414" y="0"/>
                  </a:cubicBezTo>
                  <a:close/>
                </a:path>
              </a:pathLst>
            </a:custGeom>
            <a:solidFill>
              <a:srgbClr val="1F4E79">
                <a:alpha val="99000"/>
              </a:srgbClr>
            </a:solidFill>
            <a:ln w="12700" cap="flat" cmpd="sng" algn="ctr">
              <a:noFill/>
              <a:prstDash val="solid"/>
              <a:miter lim="800000"/>
            </a:ln>
            <a:effectLst/>
          </p:spPr>
          <p:txBody>
            <a:bodyPr rtlCol="0" anchor="ctr"/>
            <a:lstStyle/>
            <a:p>
              <a:pPr algn="ctr">
                <a:defRPr/>
              </a:pPr>
              <a:r>
                <a:rPr lang="en-US" sz="3200" b="1" kern="0" dirty="0">
                  <a:solidFill>
                    <a:prstClr val="white"/>
                  </a:solidFill>
                  <a:latin typeface="黑体" panose="02010609060101010101" pitchFamily="49" charset="-122"/>
                  <a:ea typeface="黑体" panose="02010609060101010101" pitchFamily="49" charset="-122"/>
                </a:rPr>
                <a:t>03</a:t>
              </a:r>
              <a:endParaRPr lang="en-US" sz="3200" b="1" kern="0" dirty="0">
                <a:solidFill>
                  <a:prstClr val="white"/>
                </a:solidFill>
                <a:latin typeface="黑体" panose="02010609060101010101" pitchFamily="49" charset="-122"/>
                <a:ea typeface="黑体" panose="02010609060101010101" pitchFamily="49" charset="-122"/>
              </a:endParaRPr>
            </a:p>
          </p:txBody>
        </p:sp>
      </p:grpSp>
      <p:sp>
        <p:nvSpPr>
          <p:cNvPr id="17" name="箭头: V 形 16"/>
          <p:cNvSpPr/>
          <p:nvPr/>
        </p:nvSpPr>
        <p:spPr>
          <a:xfrm>
            <a:off x="2312035" y="967105"/>
            <a:ext cx="3410585" cy="463550"/>
          </a:xfrm>
          <a:prstGeom prst="chevron">
            <a:avLst/>
          </a:prstGeom>
          <a:solidFill>
            <a:srgbClr val="044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训练集导致的模型训练问题</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21" name="文本框 20"/>
          <p:cNvSpPr txBox="1"/>
          <p:nvPr>
            <p:custDataLst>
              <p:tags r:id="rId6"/>
            </p:custDataLst>
          </p:nvPr>
        </p:nvSpPr>
        <p:spPr>
          <a:xfrm>
            <a:off x="283460" y="4204422"/>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面对作文主题日渐增加的时代，某些主题样本很少的文章会导致训练集缺失，不足以训练出优秀的深度学习模型。</a:t>
            </a:r>
            <a:endParaRPr lang="zh-CN" altLang="en-US" sz="1600" dirty="0">
              <a:latin typeface="黑体" panose="02010609060101010101" pitchFamily="49" charset="-122"/>
              <a:ea typeface="黑体" panose="02010609060101010101" pitchFamily="49" charset="-122"/>
            </a:endParaRPr>
          </a:p>
        </p:txBody>
      </p:sp>
      <p:grpSp>
        <p:nvGrpSpPr>
          <p:cNvPr id="22" name="组合 21"/>
          <p:cNvGrpSpPr/>
          <p:nvPr>
            <p:custDataLst>
              <p:tags r:id="rId7"/>
            </p:custDataLst>
          </p:nvPr>
        </p:nvGrpSpPr>
        <p:grpSpPr>
          <a:xfrm>
            <a:off x="8325676" y="3832446"/>
            <a:ext cx="3762877" cy="1597507"/>
            <a:chOff x="5579438" y="470017"/>
            <a:chExt cx="3762877" cy="1597507"/>
          </a:xfrm>
        </p:grpSpPr>
        <p:sp>
          <p:nvSpPr>
            <p:cNvPr id="23" name="文本框 22"/>
            <p:cNvSpPr txBox="1"/>
            <p:nvPr>
              <p:custDataLst>
                <p:tags r:id="rId8"/>
              </p:custDataLst>
            </p:nvPr>
          </p:nvSpPr>
          <p:spPr>
            <a:xfrm>
              <a:off x="5692970" y="470017"/>
              <a:ext cx="222504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F4E79"/>
                  </a:solidFill>
                  <a:effectLst/>
                  <a:uLnTx/>
                  <a:uFillTx/>
                  <a:latin typeface="黑体" panose="02010609060101010101" pitchFamily="49" charset="-122"/>
                  <a:ea typeface="黑体" panose="02010609060101010101" pitchFamily="49" charset="-122"/>
                </a:rPr>
                <a:t>人工标注的高成本</a:t>
              </a:r>
              <a:endParaRPr kumimoji="0" lang="zh-CN" altLang="en-US" sz="2000" b="1" i="0" u="none" strike="noStrike" kern="1200" cap="none" spc="0" normalizeH="0" baseline="0" noProof="0" dirty="0">
                <a:ln>
                  <a:noFill/>
                </a:ln>
                <a:solidFill>
                  <a:srgbClr val="1F4E79"/>
                </a:solidFill>
                <a:effectLst/>
                <a:uLnTx/>
                <a:uFillTx/>
                <a:latin typeface="黑体" panose="02010609060101010101" pitchFamily="49" charset="-122"/>
                <a:ea typeface="黑体" panose="02010609060101010101" pitchFamily="49" charset="-122"/>
              </a:endParaRPr>
            </a:p>
          </p:txBody>
        </p:sp>
        <p:sp>
          <p:nvSpPr>
            <p:cNvPr id="24" name="文本框 23"/>
            <p:cNvSpPr txBox="1"/>
            <p:nvPr>
              <p:custDataLst>
                <p:tags r:id="rId9"/>
              </p:custDataLst>
            </p:nvPr>
          </p:nvSpPr>
          <p:spPr>
            <a:xfrm>
              <a:off x="5579438" y="868644"/>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对于稀缺的数据集，进行的人工标注需要花费大量的人力资源，效率低下，成本很高</a:t>
              </a:r>
              <a:r>
                <a:rPr lang="zh-CN" altLang="en-US" sz="1600" dirty="0">
                  <a:solidFill>
                    <a:schemeClr val="accent1">
                      <a:lumMod val="50000"/>
                    </a:schemeClr>
                  </a:solidFill>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即费时又费力</a:t>
              </a:r>
              <a:endParaRPr lang="zh-CN" altLang="en-US" sz="16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1" name="文本框 30"/>
          <p:cNvSpPr txBox="1"/>
          <p:nvPr>
            <p:custDataLst>
              <p:tags r:id="rId10"/>
            </p:custDataLst>
          </p:nvPr>
        </p:nvSpPr>
        <p:spPr>
          <a:xfrm>
            <a:off x="773785" y="3832222"/>
            <a:ext cx="196977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rPr>
              <a:t>训练数据</a:t>
            </a:r>
            <a:r>
              <a:rPr lang="zh-CN" altLang="en-US" sz="2000" b="1" dirty="0">
                <a:latin typeface="黑体" panose="02010609060101010101" pitchFamily="49" charset="-122"/>
                <a:ea typeface="黑体" panose="02010609060101010101" pitchFamily="49" charset="-122"/>
              </a:rPr>
              <a:t>集缺失</a:t>
            </a:r>
            <a:endPar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endParaRPr>
          </a:p>
        </p:txBody>
      </p:sp>
      <p:sp>
        <p:nvSpPr>
          <p:cNvPr id="20" name="文本框 19"/>
          <p:cNvSpPr txBox="1"/>
          <p:nvPr>
            <p:custDataLst>
              <p:tags r:id="rId11"/>
            </p:custDataLst>
          </p:nvPr>
        </p:nvSpPr>
        <p:spPr>
          <a:xfrm>
            <a:off x="4046470" y="2075902"/>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不同数据集之间的语义分部差异使得运用跨主题数据集训练出来的模型性能差别较大。</a:t>
            </a:r>
            <a:endParaRPr lang="zh-CN" altLang="en-US" sz="1600" dirty="0">
              <a:latin typeface="黑体" panose="02010609060101010101" pitchFamily="49" charset="-122"/>
              <a:ea typeface="黑体" panose="02010609060101010101" pitchFamily="49" charset="-122"/>
            </a:endParaRPr>
          </a:p>
        </p:txBody>
      </p:sp>
      <p:sp>
        <p:nvSpPr>
          <p:cNvPr id="28" name="文本框 27"/>
          <p:cNvSpPr txBox="1"/>
          <p:nvPr>
            <p:custDataLst>
              <p:tags r:id="rId12"/>
            </p:custDataLst>
          </p:nvPr>
        </p:nvSpPr>
        <p:spPr>
          <a:xfrm>
            <a:off x="4559655" y="1703702"/>
            <a:ext cx="273558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6">
                    <a:lumMod val="75000"/>
                  </a:schemeClr>
                </a:solidFill>
                <a:effectLst/>
                <a:uLnTx/>
                <a:uFillTx/>
                <a:latin typeface="黑体" panose="02010609060101010101" pitchFamily="49" charset="-122"/>
                <a:ea typeface="黑体" panose="02010609060101010101" pitchFamily="49" charset="-122"/>
              </a:rPr>
              <a:t>不同数据集的分布差异</a:t>
            </a:r>
            <a:endParaRPr kumimoji="0" lang="zh-CN" altLang="en-US" sz="2000" b="1" i="0" u="none" strike="noStrike" kern="1200" cap="none" spc="0" normalizeH="0" baseline="0" noProof="0" dirty="0">
              <a:ln>
                <a:noFill/>
              </a:ln>
              <a:solidFill>
                <a:schemeClr val="accent6">
                  <a:lumMod val="75000"/>
                </a:schemeClr>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文本框 11"/>
          <p:cNvSpPr txBox="1"/>
          <p:nvPr/>
        </p:nvSpPr>
        <p:spPr>
          <a:xfrm>
            <a:off x="679133" y="2212795"/>
            <a:ext cx="10180757" cy="2938145"/>
          </a:xfrm>
          <a:prstGeom prst="rect">
            <a:avLst/>
          </a:prstGeom>
          <a:noFill/>
        </p:spPr>
        <p:txBody>
          <a:bodyPr wrap="square">
            <a:spAutoFit/>
          </a:bodyPr>
          <a:lstStyle/>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1.	传统的数据增强方法如EDA通过</a:t>
            </a:r>
            <a:r>
              <a:rPr kumimoji="0" lang="en-US" altLang="zh-CN"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a:t>
            </a: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换同义词”、“随机插入”、“随机删除”等，让文本变得多样化。或是通过“插入标点符号”（AEDA）的方式，让处理更轻量化。</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2.	有些研究者通过优化模型的结构，复杂的运用一些鲁棒技术让模型能够适应不同主题的作文评分任务（比如从某书信主题到某续写主题的作文）。</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3.	还有一些借助大语言模型生成更多数据，比如通过提示词工程（用提示词引导大语言模型生成更高质量的文本）few-shot，cot等方法引导其生成更多的文本。</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800100" marR="0" lvl="1" indent="-342900" algn="just" defTabSz="914400" rtl="0" eaLnBrk="0" fontAlgn="base" latinLnBrk="0" hangingPunct="0">
              <a:lnSpc>
                <a:spcPct val="100000"/>
              </a:lnSpc>
              <a:spcBef>
                <a:spcPct val="0"/>
              </a:spcBef>
              <a:spcAft>
                <a:spcPct val="0"/>
              </a:spcAft>
              <a:buClrTx/>
              <a:buSzTx/>
              <a:buFont typeface="+mj-lt"/>
              <a:buAutoNum type="arabicPeriod"/>
              <a:defRPr/>
            </a:pP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p:txBody>
      </p:sp>
      <p:sp>
        <p:nvSpPr>
          <p:cNvPr id="3" name="箭头: 五边形 2"/>
          <p:cNvSpPr/>
          <p:nvPr/>
        </p:nvSpPr>
        <p:spPr>
          <a:xfrm>
            <a:off x="342440"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现有研究</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5" name="矩形 14"/>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65740" y="6621780"/>
            <a:ext cx="182626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6" name="箭头: 五边形 5"/>
          <p:cNvSpPr/>
          <p:nvPr/>
        </p:nvSpPr>
        <p:spPr>
          <a:xfrm>
            <a:off x="191517"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创新</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14" name="箭头: V 形 13"/>
          <p:cNvSpPr/>
          <p:nvPr/>
        </p:nvSpPr>
        <p:spPr>
          <a:xfrm>
            <a:off x="2161296" y="928573"/>
            <a:ext cx="3783781" cy="463594"/>
          </a:xfrm>
          <a:prstGeom prst="chevron">
            <a:avLst/>
          </a:prstGeom>
          <a:solidFill>
            <a:srgbClr val="044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使用大模型进行数据增强</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15" name="矩形 14"/>
          <p:cNvSpPr/>
          <p:nvPr/>
        </p:nvSpPr>
        <p:spPr>
          <a:xfrm>
            <a:off x="341873" y="4785899"/>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rPr>
              <a:t>跨主题</a:t>
            </a:r>
            <a:endPar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16" name="矩形 15"/>
          <p:cNvSpPr/>
          <p:nvPr/>
        </p:nvSpPr>
        <p:spPr>
          <a:xfrm>
            <a:off x="375127" y="5688878"/>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lang="zh-CN" altLang="en-US" sz="1600" dirty="0">
                <a:solidFill>
                  <a:srgbClr val="E7E6E6">
                    <a:lumMod val="25000"/>
                  </a:srgbClr>
                </a:solidFill>
                <a:ea typeface="黑体" panose="02010609060101010101" pitchFamily="49" charset="-122"/>
                <a:cs typeface="Calibri" panose="020F0502020204030204" pitchFamily="34" charset="0"/>
              </a:rPr>
              <a:t>大语言模型</a:t>
            </a:r>
            <a:endParaRPr kumimoji="0" lang="en-US" altLang="zh-CN"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17" name="箭头: 右 16"/>
          <p:cNvSpPr/>
          <p:nvPr/>
        </p:nvSpPr>
        <p:spPr>
          <a:xfrm>
            <a:off x="2485744" y="4013190"/>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p:cNvSpPr/>
          <p:nvPr/>
        </p:nvSpPr>
        <p:spPr>
          <a:xfrm>
            <a:off x="2485743" y="4850115"/>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a:off x="2485743" y="5781185"/>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75127" y="3952509"/>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rPr>
              <a:t>传统增强</a:t>
            </a:r>
            <a:endPar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24" name="文本框 23"/>
          <p:cNvSpPr txBox="1"/>
          <p:nvPr/>
        </p:nvSpPr>
        <p:spPr>
          <a:xfrm>
            <a:off x="3742468" y="3682852"/>
            <a:ext cx="3551750" cy="1022801"/>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传统的方法会使得模型学到的特征比较单一，使得训练得出的模型灵活性较低。</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6" name="文本框 25"/>
          <p:cNvSpPr txBox="1"/>
          <p:nvPr/>
        </p:nvSpPr>
        <p:spPr>
          <a:xfrm>
            <a:off x="3812717" y="4673283"/>
            <a:ext cx="3551750" cy="838413"/>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建模较为复杂，且难以适应不同评分标准的作文数据集。</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7" name="文本框 26"/>
          <p:cNvSpPr txBox="1"/>
          <p:nvPr/>
        </p:nvSpPr>
        <p:spPr>
          <a:xfrm>
            <a:off x="3812717" y="5477005"/>
            <a:ext cx="3551750" cy="838413"/>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虽能生成文本，但由于其生成的随机性，会导致生成的文本质量参差不齐，因此需要有效的质量控制机制。</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8" name="箭头: 右 27"/>
          <p:cNvSpPr/>
          <p:nvPr/>
        </p:nvSpPr>
        <p:spPr>
          <a:xfrm>
            <a:off x="7812607" y="3790004"/>
            <a:ext cx="887767" cy="60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bwMode="auto">
          <a:xfrm>
            <a:off x="9218466" y="2302050"/>
            <a:ext cx="2305187" cy="3784600"/>
          </a:xfrm>
          <a:prstGeom prst="rect">
            <a:avLst/>
          </a:prstGeom>
          <a:noFill/>
        </p:spPr>
        <p:txBody>
          <a:bodyPr wrap="square">
            <a:spAutoFit/>
          </a:bodyPr>
          <a:lstStyle/>
          <a:p>
            <a:pPr lvl="0" eaLnBrk="1" fontAlgn="auto" hangingPunct="1">
              <a:lnSpc>
                <a:spcPct val="150000"/>
              </a:lnSpc>
              <a:spcBef>
                <a:spcPts val="0"/>
              </a:spcBef>
              <a:spcAft>
                <a:spcPts val="0"/>
              </a:spcAft>
              <a:defRPr/>
            </a:pPr>
            <a:r>
              <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针对现有方法的不足，探索利用大语言模型和文本蒸馏技术，提出一种创新的数据增强</a:t>
            </a:r>
            <a:r>
              <a:rPr kumimoji="0" lang="en-US" altLang="zh-CN"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LLM-DAD</a:t>
            </a:r>
            <a:r>
              <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框架，以克服传统方法的局限性，提高文本评分模型在数据稀缺情况下的性能，推动自动评分系统的实用化进程。</a:t>
            </a:r>
            <a:endPar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grpSp>
        <p:nvGrpSpPr>
          <p:cNvPr id="30" name="组合 29"/>
          <p:cNvGrpSpPr/>
          <p:nvPr/>
        </p:nvGrpSpPr>
        <p:grpSpPr bwMode="auto">
          <a:xfrm>
            <a:off x="8985076" y="1802765"/>
            <a:ext cx="2813859" cy="4513580"/>
            <a:chOff x="238048" y="4439821"/>
            <a:chExt cx="5796895" cy="1744883"/>
          </a:xfrm>
        </p:grpSpPr>
        <p:grpSp>
          <p:nvGrpSpPr>
            <p:cNvPr id="31" name="组合 5"/>
            <p:cNvGrpSpPr/>
            <p:nvPr/>
          </p:nvGrpSpPr>
          <p:grpSpPr bwMode="auto">
            <a:xfrm>
              <a:off x="238048" y="4439821"/>
              <a:ext cx="5712998" cy="1744883"/>
              <a:chOff x="238048" y="4439821"/>
              <a:chExt cx="5712998" cy="1744883"/>
            </a:xfrm>
          </p:grpSpPr>
          <p:sp>
            <p:nvSpPr>
              <p:cNvPr id="33" name="矩形 32"/>
              <p:cNvSpPr/>
              <p:nvPr/>
            </p:nvSpPr>
            <p:spPr>
              <a:xfrm>
                <a:off x="238407" y="4664216"/>
                <a:ext cx="571263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4" name="文本框 33"/>
              <p:cNvSpPr txBox="1"/>
              <p:nvPr/>
            </p:nvSpPr>
            <p:spPr>
              <a:xfrm>
                <a:off x="1032739" y="4439821"/>
                <a:ext cx="4123972" cy="177974"/>
              </a:xfrm>
              <a:prstGeom prst="rect">
                <a:avLst/>
              </a:prstGeom>
              <a:blipFill>
                <a:blip r:embed="rId1"/>
                <a:stretch>
                  <a:fillRect t="-45000"/>
                </a:stretch>
              </a:bli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rPr>
                  <a:t>创新</a:t>
                </a:r>
                <a:endParaRPr kumimoji="0" lang="zh-CN" altLang="en-US" sz="24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endParaRPr>
              </a:p>
            </p:txBody>
          </p:sp>
          <p:sp>
            <p:nvSpPr>
              <p:cNvPr id="35" name="矩形 34"/>
              <p:cNvSpPr/>
              <p:nvPr/>
            </p:nvSpPr>
            <p:spPr>
              <a:xfrm>
                <a:off x="238048" y="4664142"/>
                <a:ext cx="171427"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8" name="矩形 37"/>
              <p:cNvSpPr/>
              <p:nvPr/>
            </p:nvSpPr>
            <p:spPr bwMode="auto">
              <a:xfrm>
                <a:off x="5349463" y="5765697"/>
                <a:ext cx="339679" cy="3396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32" name="文本框 88"/>
            <p:cNvSpPr txBox="1">
              <a:spLocks noChangeArrowheads="1"/>
            </p:cNvSpPr>
            <p:nvPr/>
          </p:nvSpPr>
          <p:spPr bwMode="auto">
            <a:xfrm>
              <a:off x="5556620" y="5977704"/>
              <a:ext cx="478323" cy="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2"/>
          <a:stretch>
            <a:fillRect/>
          </a:stretch>
        </p:blipFill>
        <p:spPr>
          <a:xfrm>
            <a:off x="11425029" y="-12367"/>
            <a:ext cx="769480" cy="741600"/>
          </a:xfrm>
          <a:prstGeom prst="rect">
            <a:avLst/>
          </a:prstGeom>
          <a:ln w="19050">
            <a:noFill/>
          </a:ln>
        </p:spPr>
      </p:pic>
      <p:sp>
        <p:nvSpPr>
          <p:cNvPr id="13" name="矩形 12"/>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1" name="矩形 20"/>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graphicFrame>
        <p:nvGraphicFramePr>
          <p:cNvPr id="18" name="表格 17"/>
          <p:cNvGraphicFramePr>
            <a:graphicFrameLocks noGrp="1"/>
          </p:cNvGraphicFramePr>
          <p:nvPr/>
        </p:nvGraphicFramePr>
        <p:xfrm>
          <a:off x="214056" y="1652852"/>
          <a:ext cx="8352306" cy="1925320"/>
        </p:xfrm>
        <a:graphic>
          <a:graphicData uri="http://schemas.openxmlformats.org/drawingml/2006/table">
            <a:tbl>
              <a:tblPr firstRow="1" bandRow="1">
                <a:tableStyleId>{2D5ABB26-0587-4C30-8999-92F81FD0307C}</a:tableStyleId>
              </a:tblPr>
              <a:tblGrid>
                <a:gridCol w="2418308"/>
                <a:gridCol w="2623127"/>
                <a:gridCol w="3310871"/>
              </a:tblGrid>
              <a:tr h="351910">
                <a:tc gridSpan="3">
                  <a:txBody>
                    <a:bodyPr/>
                    <a:lstStyle/>
                    <a:p>
                      <a:pPr algn="ctr"/>
                      <a:r>
                        <a:rPr lang="zh-CN" altLang="en-US" dirty="0"/>
                        <a:t>现有研究存在问题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a:t>传统增强</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跨主题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大语言模型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n-US" altLang="zh-CN" dirty="0"/>
                        <a:t>            </a:t>
                      </a:r>
                      <a:r>
                        <a:rPr lang="zh-CN" altLang="en-US" dirty="0"/>
                        <a:t>特征提取</a:t>
                      </a:r>
                      <a:endParaRPr lang="en-US" altLang="zh-CN" dirty="0"/>
                    </a:p>
                    <a:p>
                      <a:pPr algn="l"/>
                      <a:r>
                        <a:rPr lang="en-US" altLang="zh-CN" dirty="0"/>
                        <a:t>            </a:t>
                      </a:r>
                      <a:r>
                        <a:rPr lang="zh-CN" altLang="en-US" dirty="0"/>
                        <a:t>无效增强</a:t>
                      </a:r>
                      <a:endParaRPr lang="en-US" altLang="zh-CN" dirty="0"/>
                    </a:p>
                    <a:p>
                      <a:pPr algn="l"/>
                      <a:r>
                        <a:rPr lang="en-US" altLang="zh-CN" dirty="0"/>
                        <a:t>            </a:t>
                      </a:r>
                      <a:r>
                        <a:rPr lang="zh-CN" altLang="en-US" dirty="0"/>
                        <a:t>过于单一</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dirty="0"/>
                        <a:t>               </a:t>
                      </a:r>
                      <a:r>
                        <a:rPr lang="zh-CN" altLang="en-US" dirty="0"/>
                        <a:t>模型结构复杂</a:t>
                      </a:r>
                      <a:endParaRPr lang="en-US" altLang="zh-CN" dirty="0"/>
                    </a:p>
                    <a:p>
                      <a:pPr algn="l"/>
                      <a:r>
                        <a:rPr lang="en-US" altLang="zh-CN" dirty="0"/>
                        <a:t>                  </a:t>
                      </a:r>
                      <a:r>
                        <a:rPr lang="zh-CN" altLang="en-US" dirty="0"/>
                        <a:t>难以适应</a:t>
                      </a:r>
                      <a:endParaRPr lang="zh-CN" altLang="en-US" dirty="0"/>
                    </a:p>
                    <a:p>
                      <a:pPr algn="l"/>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              </a:t>
                      </a:r>
                      <a:r>
                        <a:rPr lang="zh-CN" altLang="en-US" dirty="0"/>
                        <a:t>提示词模版构建困难</a:t>
                      </a:r>
                      <a:endParaRPr lang="en-US" altLang="zh-CN" dirty="0"/>
                    </a:p>
                    <a:p>
                      <a:r>
                        <a:rPr lang="en-US" altLang="zh-CN" dirty="0"/>
                        <a:t>                     </a:t>
                      </a:r>
                      <a:r>
                        <a:rPr lang="zh-CN" altLang="en-US" dirty="0"/>
                        <a:t>生成质量参差不齐</a:t>
                      </a:r>
                      <a:endParaRPr lang="en-US" altLang="zh-CN" dirty="0"/>
                    </a:p>
                    <a:p>
                      <a:r>
                        <a:rPr lang="en-US" altLang="zh-CN" dirty="0"/>
                        <a:t>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5" name="等腰三角形 24"/>
          <p:cNvSpPr/>
          <p:nvPr/>
        </p:nvSpPr>
        <p:spPr>
          <a:xfrm rot="5400000">
            <a:off x="451028" y="2535508"/>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等腰三角形 35"/>
          <p:cNvSpPr/>
          <p:nvPr/>
        </p:nvSpPr>
        <p:spPr>
          <a:xfrm rot="5400000">
            <a:off x="451028" y="2814950"/>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等腰三角形 36"/>
          <p:cNvSpPr/>
          <p:nvPr/>
        </p:nvSpPr>
        <p:spPr>
          <a:xfrm rot="5400000">
            <a:off x="451027" y="3060533"/>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等腰三角形 40"/>
          <p:cNvSpPr/>
          <p:nvPr/>
        </p:nvSpPr>
        <p:spPr>
          <a:xfrm rot="5400000">
            <a:off x="3078775" y="256286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等腰三角形 41"/>
          <p:cNvSpPr/>
          <p:nvPr/>
        </p:nvSpPr>
        <p:spPr>
          <a:xfrm rot="5400000">
            <a:off x="3078775" y="281431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等腰三角形 43"/>
          <p:cNvSpPr/>
          <p:nvPr/>
        </p:nvSpPr>
        <p:spPr>
          <a:xfrm rot="5400000">
            <a:off x="5667989" y="2535508"/>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等腰三角形 44"/>
          <p:cNvSpPr/>
          <p:nvPr/>
        </p:nvSpPr>
        <p:spPr>
          <a:xfrm rot="5400000">
            <a:off x="5667990" y="281025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箭头: 五边形 2"/>
          <p:cNvSpPr/>
          <p:nvPr/>
        </p:nvSpPr>
        <p:spPr>
          <a:xfrm>
            <a:off x="342440"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论文贡献</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7" name="矩形 16"/>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 name="文本框 1"/>
          <p:cNvSpPr txBox="1"/>
          <p:nvPr/>
        </p:nvSpPr>
        <p:spPr>
          <a:xfrm>
            <a:off x="1737995" y="1965325"/>
            <a:ext cx="8337550" cy="2268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提出了LLM-DAD双阶段框架，解决了大语言模型因为生成的随机性导致数据质量参差不齐的情况。</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将数据增强运用于AES模型构建当中，并通过蒸馏得到的高质量数据集得出了评分能力良好的模型。</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3. 通过将模型进行对比分析，证明了此方法优于传统数据增强，及未经过数据蒸馏训练得出的模型。</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2</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tags/tag1.xml><?xml version="1.0" encoding="utf-8"?>
<p:tagLst xmlns:p="http://schemas.openxmlformats.org/presentationml/2006/main">
  <p:tag name="KSO_WM_DIAGRAM_VIRTUALLY_FRAME" val="{&quot;height&quot;:173.44968503937008,&quot;left&quot;:24.62503937007874,&quot;top&quot;:204.25,&quot;width&quot;:902.6249606299212}"/>
</p:tagLst>
</file>

<file path=ppt/tags/tag10.xml><?xml version="1.0" encoding="utf-8"?>
<p:tagLst xmlns:p="http://schemas.openxmlformats.org/presentationml/2006/main">
  <p:tag name="KSO_WM_DIAGRAM_VIRTUALLY_FRAME" val="{&quot;height&quot;:173.44968503937008,&quot;left&quot;:24.62503937007874,&quot;top&quot;:204.25,&quot;width&quot;:902.6249606299212}"/>
</p:tagLst>
</file>

<file path=ppt/tags/tag11.xml><?xml version="1.0" encoding="utf-8"?>
<p:tagLst xmlns:p="http://schemas.openxmlformats.org/presentationml/2006/main">
  <p:tag name="KSO_WM_DIAGRAM_VIRTUALLY_FRAME" val="{&quot;height&quot;:173.44968503937008,&quot;left&quot;:24.62503937007874,&quot;top&quot;:204.25,&quot;width&quot;:902.6249606299212}"/>
</p:tagLst>
</file>

<file path=ppt/tags/tag12.xml><?xml version="1.0" encoding="utf-8"?>
<p:tagLst xmlns:p="http://schemas.openxmlformats.org/presentationml/2006/main">
  <p:tag name="KSO_WM_DIAGRAM_VIRTUALLY_FRAME" val="{&quot;height&quot;:173.44968503937008,&quot;left&quot;:24.62503937007874,&quot;top&quot;:204.25,&quot;width&quot;:902.6249606299212}"/>
</p:tagLst>
</file>

<file path=ppt/tags/tag13.xml><?xml version="1.0" encoding="utf-8"?>
<p:tagLst xmlns:p="http://schemas.openxmlformats.org/presentationml/2006/main">
  <p:tag name="KSO_WM_DIAGRAM_VIRTUALLY_FRAME" val="{&quot;height&quot;:173.44968503937008,&quot;left&quot;:24.62503937007874,&quot;top&quot;:204.25,&quot;width&quot;:902.6249606299212}"/>
</p:tagLst>
</file>

<file path=ppt/tags/tag14.xml><?xml version="1.0" encoding="utf-8"?>
<p:tagLst xmlns:p="http://schemas.openxmlformats.org/presentationml/2006/main">
  <p:tag name="KSO_WM_DIAGRAM_VIRTUALLY_FRAME" val="{&quot;height&quot;:173.44968503937008,&quot;left&quot;:24.62503937007874,&quot;top&quot;:204.25,&quot;width&quot;:902.6249606299212}"/>
</p:tagLst>
</file>

<file path=ppt/tags/tag15.xml><?xml version="1.0" encoding="utf-8"?>
<p:tagLst xmlns:p="http://schemas.openxmlformats.org/presentationml/2006/main">
  <p:tag name="KSO_WM_DIAGRAM_VIRTUALLY_FRAME" val="{&quot;height&quot;:173.44968503937008,&quot;left&quot;:24.62503937007874,&quot;top&quot;:204.25,&quot;width&quot;:902.6249606299212}"/>
</p:tagLst>
</file>

<file path=ppt/tags/tag16.xml><?xml version="1.0" encoding="utf-8"?>
<p:tagLst xmlns:p="http://schemas.openxmlformats.org/presentationml/2006/main">
  <p:tag name="KSO_WM_DIAGRAM_VIRTUALLY_FRAME" val="{&quot;height&quot;:173.44968503937008,&quot;left&quot;:24.62503937007874,&quot;top&quot;:204.25,&quot;width&quot;:902.6249606299212}"/>
</p:tagLst>
</file>

<file path=ppt/tags/tag17.xml><?xml version="1.0" encoding="utf-8"?>
<p:tagLst xmlns:p="http://schemas.openxmlformats.org/presentationml/2006/main">
  <p:tag name="KSO_WM_DIAGRAM_VIRTUALLY_FRAME" val="{&quot;height&quot;:173.44968503937008,&quot;left&quot;:24.62503937007874,&quot;top&quot;:204.25,&quot;width&quot;:902.6249606299212}"/>
</p:tagLst>
</file>

<file path=ppt/tags/tag18.xml><?xml version="1.0" encoding="utf-8"?>
<p:tagLst xmlns:p="http://schemas.openxmlformats.org/presentationml/2006/main">
  <p:tag name="KSO_WM_DIAGRAM_VIRTUALLY_FRAME" val="{&quot;height&quot;:173.44968503937008,&quot;left&quot;:24.62503937007874,&quot;top&quot;:204.25,&quot;width&quot;:902.6249606299212}"/>
</p:tagLst>
</file>

<file path=ppt/tags/tag19.xml><?xml version="1.0" encoding="utf-8"?>
<p:tagLst xmlns:p="http://schemas.openxmlformats.org/presentationml/2006/main">
  <p:tag name="KSO_WM_DIAGRAM_VIRTUALLY_FRAME" val="{&quot;height&quot;:173.44968503937008,&quot;left&quot;:24.62503937007874,&quot;top&quot;:204.25,&quot;width&quot;:902.6249606299212}"/>
</p:tagLst>
</file>

<file path=ppt/tags/tag2.xml><?xml version="1.0" encoding="utf-8"?>
<p:tagLst xmlns:p="http://schemas.openxmlformats.org/presentationml/2006/main">
  <p:tag name="KSO_WM_DIAGRAM_VIRTUALLY_FRAME" val="{&quot;height&quot;:173.44968503937008,&quot;left&quot;:24.62503937007874,&quot;top&quot;:204.25,&quot;width&quot;:902.6249606299212}"/>
</p:tagLst>
</file>

<file path=ppt/tags/tag20.xml><?xml version="1.0" encoding="utf-8"?>
<p:tagLst xmlns:p="http://schemas.openxmlformats.org/presentationml/2006/main">
  <p:tag name="KSO_WM_DIAGRAM_VIRTUALLY_FRAME" val="{&quot;height&quot;:173.44968503937008,&quot;left&quot;:24.62503937007874,&quot;top&quot;:204.25,&quot;width&quot;:902.6249606299212}"/>
</p:tagLst>
</file>

<file path=ppt/tags/tag21.xml><?xml version="1.0" encoding="utf-8"?>
<p:tagLst xmlns:p="http://schemas.openxmlformats.org/presentationml/2006/main">
  <p:tag name="KSO_WM_DIAGRAM_VIRTUALLY_FRAME" val="{&quot;height&quot;:173.44968503937008,&quot;left&quot;:24.62503937007874,&quot;top&quot;:204.25,&quot;width&quot;:902.6249606299212}"/>
</p:tagLst>
</file>

<file path=ppt/tags/tag22.xml><?xml version="1.0" encoding="utf-8"?>
<p:tagLst xmlns:p="http://schemas.openxmlformats.org/presentationml/2006/main">
  <p:tag name="KSO_WM_DIAGRAM_VIRTUALLY_FRAME" val="{&quot;height&quot;:173.44968503937008,&quot;left&quot;:24.62503937007874,&quot;top&quot;:204.25,&quot;width&quot;:902.6249606299212}"/>
</p:tagLst>
</file>

<file path=ppt/tags/tag23.xml><?xml version="1.0" encoding="utf-8"?>
<p:tagLst xmlns:p="http://schemas.openxmlformats.org/presentationml/2006/main">
  <p:tag name="KSO_WM_DIAGRAM_VIRTUALLY_FRAME" val="{&quot;height&quot;:173.44968503937008,&quot;left&quot;:24.62503937007874,&quot;top&quot;:204.25,&quot;width&quot;:902.6249606299212}"/>
</p:tagLst>
</file>

<file path=ppt/tags/tag24.xml><?xml version="1.0" encoding="utf-8"?>
<p:tagLst xmlns:p="http://schemas.openxmlformats.org/presentationml/2006/main">
  <p:tag name="KSO_WM_DIAGRAM_VIRTUALLY_FRAME" val="{&quot;height&quot;:173.44968503937008,&quot;left&quot;:24.62503937007874,&quot;top&quot;:204.25,&quot;width&quot;:902.6249606299212}"/>
</p:tagLst>
</file>

<file path=ppt/tags/tag25.xml><?xml version="1.0" encoding="utf-8"?>
<p:tagLst xmlns:p="http://schemas.openxmlformats.org/presentationml/2006/main">
  <p:tag name="KSO_WM_DIAGRAM_VIRTUALLY_FRAME" val="{&quot;height&quot;:173.44968503937008,&quot;left&quot;:24.62503937007874,&quot;top&quot;:204.25,&quot;width&quot;:902.6249606299212}"/>
</p:tagLst>
</file>

<file path=ppt/tags/tag26.xml><?xml version="1.0" encoding="utf-8"?>
<p:tagLst xmlns:p="http://schemas.openxmlformats.org/presentationml/2006/main">
  <p:tag name="KSO_WM_DIAGRAM_VIRTUALLY_FRAME" val="{&quot;height&quot;:173.44968503937008,&quot;left&quot;:24.62503937007874,&quot;top&quot;:204.25,&quot;width&quot;:902.6249606299212}"/>
</p:tagLst>
</file>

<file path=ppt/tags/tag27.xml><?xml version="1.0" encoding="utf-8"?>
<p:tagLst xmlns:p="http://schemas.openxmlformats.org/presentationml/2006/main">
  <p:tag name="KSO_WM_DIAGRAM_VIRTUALLY_FRAME" val="{&quot;height&quot;:173.44968503937008,&quot;left&quot;:24.62503937007874,&quot;top&quot;:204.25,&quot;width&quot;:902.6249606299212}"/>
</p:tagLst>
</file>

<file path=ppt/tags/tag28.xml><?xml version="1.0" encoding="utf-8"?>
<p:tagLst xmlns:p="http://schemas.openxmlformats.org/presentationml/2006/main">
  <p:tag name="KSO_WM_DIAGRAM_VIRTUALLY_FRAME" val="{&quot;height&quot;:173.44968503937008,&quot;left&quot;:24.62503937007874,&quot;top&quot;:204.25,&quot;width&quot;:902.6249606299212}"/>
</p:tagLst>
</file>

<file path=ppt/tags/tag29.xml><?xml version="1.0" encoding="utf-8"?>
<p:tagLst xmlns:p="http://schemas.openxmlformats.org/presentationml/2006/main">
  <p:tag name="KSO_WM_DIAGRAM_VIRTUALLY_FRAME" val="{&quot;height&quot;:173.44968503937008,&quot;left&quot;:24.62503937007874,&quot;top&quot;:204.25,&quot;width&quot;:902.6249606299212}"/>
</p:tagLst>
</file>

<file path=ppt/tags/tag3.xml><?xml version="1.0" encoding="utf-8"?>
<p:tagLst xmlns:p="http://schemas.openxmlformats.org/presentationml/2006/main">
  <p:tag name="KSO_WM_DIAGRAM_VIRTUALLY_FRAME" val="{&quot;height&quot;:173.44968503937008,&quot;left&quot;:24.62503937007874,&quot;top&quot;:204.25,&quot;width&quot;:902.6249606299212}"/>
</p:tagLst>
</file>

<file path=ppt/tags/tag30.xml><?xml version="1.0" encoding="utf-8"?>
<p:tagLst xmlns:p="http://schemas.openxmlformats.org/presentationml/2006/main">
  <p:tag name="KSO_WM_DIAGRAM_VIRTUALLY_FRAME" val="{&quot;height&quot;:173.44968503937008,&quot;left&quot;:24.62503937007874,&quot;top&quot;:204.25,&quot;width&quot;:902.6249606299212}"/>
</p:tagLst>
</file>

<file path=ppt/tags/tag31.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2.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3.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4.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5.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6.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7.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8.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9.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xml><?xml version="1.0" encoding="utf-8"?>
<p:tagLst xmlns:p="http://schemas.openxmlformats.org/presentationml/2006/main">
  <p:tag name="KSO_WM_DIAGRAM_VIRTUALLY_FRAME" val="{&quot;height&quot;:173.44968503937008,&quot;left&quot;:24.62503937007874,&quot;top&quot;:204.25,&quot;width&quot;:902.6249606299212}"/>
</p:tagLst>
</file>

<file path=ppt/tags/tag40.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1.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2.xml><?xml version="1.0" encoding="utf-8"?>
<p:tagLst xmlns:p="http://schemas.openxmlformats.org/presentationml/2006/main">
  <p:tag name="KSO_WM_DIAGRAM_VIRTUALLY_FRAME" val="{&quot;height&quot;:386.6806299212599,&quot;left&quot;:69.31874015748032,&quot;top&quot;:95.20779527559054,&quot;width&quot;:784.0358267716535}"/>
</p:tagLst>
</file>

<file path=ppt/tags/tag43.xml><?xml version="1.0" encoding="utf-8"?>
<p:tagLst xmlns:p="http://schemas.openxmlformats.org/presentationml/2006/main">
  <p:tag name="KSO_WM_DIAGRAM_VIRTUALLY_FRAME" val="{&quot;height&quot;:386.6806299212599,&quot;left&quot;:69.31874015748032,&quot;top&quot;:95.20779527559054,&quot;width&quot;:784.0358267716535}"/>
</p:tagLst>
</file>

<file path=ppt/tags/tag44.xml><?xml version="1.0" encoding="utf-8"?>
<p:tagLst xmlns:p="http://schemas.openxmlformats.org/presentationml/2006/main">
  <p:tag name="ISPRING_PRESENTATION_TITLE" val="3234"/>
  <p:tag name="COMMONDATA" val="eyJoZGlkIjoiZGMyNmQ0NmRhNWNhOThhNzYzNjEyNjUwYWJlNGIwYmYifQ=="/>
  <p:tag name="KSO_WPP_MARK_KEY" val="fd82bff5-e14b-45ef-80b6-7b99a12f9ff7"/>
</p:tagLst>
</file>

<file path=ppt/tags/tag5.xml><?xml version="1.0" encoding="utf-8"?>
<p:tagLst xmlns:p="http://schemas.openxmlformats.org/presentationml/2006/main">
  <p:tag name="KSO_WM_DIAGRAM_VIRTUALLY_FRAME" val="{&quot;height&quot;:173.44968503937008,&quot;left&quot;:24.62503937007874,&quot;top&quot;:204.25,&quot;width&quot;:902.6249606299212}"/>
</p:tagLst>
</file>

<file path=ppt/tags/tag6.xml><?xml version="1.0" encoding="utf-8"?>
<p:tagLst xmlns:p="http://schemas.openxmlformats.org/presentationml/2006/main">
  <p:tag name="KSO_WM_DIAGRAM_VIRTUALLY_FRAME" val="{&quot;height&quot;:173.44968503937008,&quot;left&quot;:24.62503937007874,&quot;top&quot;:204.25,&quot;width&quot;:902.6249606299212}"/>
</p:tagLst>
</file>

<file path=ppt/tags/tag7.xml><?xml version="1.0" encoding="utf-8"?>
<p:tagLst xmlns:p="http://schemas.openxmlformats.org/presentationml/2006/main">
  <p:tag name="KSO_WM_DIAGRAM_VIRTUALLY_FRAME" val="{&quot;height&quot;:173.44968503937008,&quot;left&quot;:24.62503937007874,&quot;top&quot;:204.25,&quot;width&quot;:902.6249606299212}"/>
</p:tagLst>
</file>

<file path=ppt/tags/tag8.xml><?xml version="1.0" encoding="utf-8"?>
<p:tagLst xmlns:p="http://schemas.openxmlformats.org/presentationml/2006/main">
  <p:tag name="KSO_WM_DIAGRAM_VIRTUALLY_FRAME" val="{&quot;height&quot;:173.44968503937008,&quot;left&quot;:24.62503937007874,&quot;top&quot;:204.25,&quot;width&quot;:902.6249606299212}"/>
</p:tagLst>
</file>

<file path=ppt/tags/tag9.xml><?xml version="1.0" encoding="utf-8"?>
<p:tagLst xmlns:p="http://schemas.openxmlformats.org/presentationml/2006/main">
  <p:tag name="KSO_WM_DIAGRAM_VIRTUALLY_FRAME" val="{&quot;height&quot;:173.44968503937008,&quot;left&quot;:24.62503937007874,&quot;top&quot;:204.25,&quot;width&quot;:902.62496062992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5490</Words>
  <Application>WPS 演示</Application>
  <PresentationFormat>宽屏</PresentationFormat>
  <Paragraphs>496</Paragraphs>
  <Slides>26</Slides>
  <Notes>21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26</vt:i4>
      </vt:variant>
    </vt:vector>
  </HeadingPairs>
  <TitlesOfParts>
    <vt:vector size="44" baseType="lpstr">
      <vt:lpstr>Arial</vt:lpstr>
      <vt:lpstr>宋体</vt:lpstr>
      <vt:lpstr>Wingdings</vt:lpstr>
      <vt:lpstr>Calibri</vt:lpstr>
      <vt:lpstr>Calibri Light</vt:lpstr>
      <vt:lpstr>黑体</vt:lpstr>
      <vt:lpstr>Times New Roman</vt:lpstr>
      <vt:lpstr>微软雅黑</vt:lpstr>
      <vt:lpstr>Arial Unicode MS</vt:lpstr>
      <vt:lpstr>Times New Roman</vt:lpstr>
      <vt:lpstr>楷体</vt:lpstr>
      <vt:lpstr>Arial</vt:lpstr>
      <vt:lpstr>等线</vt:lpstr>
      <vt:lpstr>Levenim MT</vt:lpstr>
      <vt:lpstr>Perpetua Titling MT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3234</dc:title>
  <dc:creator/>
  <cp:lastModifiedBy>Noboby know why</cp:lastModifiedBy>
  <cp:revision>68</cp:revision>
  <dcterms:created xsi:type="dcterms:W3CDTF">2017-02-22T09:41:00Z</dcterms:created>
  <dcterms:modified xsi:type="dcterms:W3CDTF">2025-04-11T08:34:12Z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7B157A29CE044E04966D10AF97913716_13</vt:lpwstr>
  </property>
  <property fmtid="{D5CDD505-2E9C-101B-9397-08002B2CF9AE}" pid="3" name="KSOProductBuildVer">
    <vt:lpwstr>2052-12.1.0.20784</vt:lpwstr>
  </property>
</Properties>
</file>